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8" r:id="rId22"/>
    <p:sldId id="276" r:id="rId23"/>
    <p:sldId id="277" r:id="rId24"/>
    <p:sldId id="279" r:id="rId25"/>
    <p:sldId id="280" r:id="rId26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E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9F61-CFED-4BA8-8C4A-0493020AC6A4}" type="datetimeFigureOut">
              <a:rPr lang="cs-CZ" smtClean="0"/>
              <a:pPr/>
              <a:t>20.2.2015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C5D2-06CB-470E-B33C-564A57D0CE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9F61-CFED-4BA8-8C4A-0493020AC6A4}" type="datetimeFigureOut">
              <a:rPr lang="cs-CZ" smtClean="0"/>
              <a:pPr/>
              <a:t>20.2.2015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C5D2-06CB-470E-B33C-564A57D0CE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9F61-CFED-4BA8-8C4A-0493020AC6A4}" type="datetimeFigureOut">
              <a:rPr lang="cs-CZ" smtClean="0"/>
              <a:pPr/>
              <a:t>20.2.2015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C5D2-06CB-470E-B33C-564A57D0CE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9F61-CFED-4BA8-8C4A-0493020AC6A4}" type="datetimeFigureOut">
              <a:rPr lang="cs-CZ" smtClean="0"/>
              <a:pPr/>
              <a:t>20.2.2015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C5D2-06CB-470E-B33C-564A57D0CE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9F61-CFED-4BA8-8C4A-0493020AC6A4}" type="datetimeFigureOut">
              <a:rPr lang="cs-CZ" smtClean="0"/>
              <a:pPr/>
              <a:t>20.2.2015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C5D2-06CB-470E-B33C-564A57D0CE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9F61-CFED-4BA8-8C4A-0493020AC6A4}" type="datetimeFigureOut">
              <a:rPr lang="cs-CZ" smtClean="0"/>
              <a:pPr/>
              <a:t>20.2.2015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C5D2-06CB-470E-B33C-564A57D0CE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9F61-CFED-4BA8-8C4A-0493020AC6A4}" type="datetimeFigureOut">
              <a:rPr lang="cs-CZ" smtClean="0"/>
              <a:pPr/>
              <a:t>20.2.2015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C5D2-06CB-470E-B33C-564A57D0CE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9F61-CFED-4BA8-8C4A-0493020AC6A4}" type="datetimeFigureOut">
              <a:rPr lang="cs-CZ" smtClean="0"/>
              <a:pPr/>
              <a:t>20.2.2015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C5D2-06CB-470E-B33C-564A57D0CE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9F61-CFED-4BA8-8C4A-0493020AC6A4}" type="datetimeFigureOut">
              <a:rPr lang="cs-CZ" smtClean="0"/>
              <a:pPr/>
              <a:t>20.2.2015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C5D2-06CB-470E-B33C-564A57D0CE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9F61-CFED-4BA8-8C4A-0493020AC6A4}" type="datetimeFigureOut">
              <a:rPr lang="cs-CZ" smtClean="0"/>
              <a:pPr/>
              <a:t>20.2.2015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C5D2-06CB-470E-B33C-564A57D0CE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9F61-CFED-4BA8-8C4A-0493020AC6A4}" type="datetimeFigureOut">
              <a:rPr lang="cs-CZ" smtClean="0"/>
              <a:pPr/>
              <a:t>20.2.2015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0EC5D2-06CB-470E-B33C-564A57D0CE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C99F61-CFED-4BA8-8C4A-0493020AC6A4}" type="datetimeFigureOut">
              <a:rPr lang="cs-CZ" smtClean="0"/>
              <a:pPr/>
              <a:t>20.2.2015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0EC5D2-06CB-470E-B33C-564A57D0CE5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4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5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5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5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5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obrázek 1" descr="c:\Temp\Rar$DR07.770\Zakladni_logolink_OPVK (ESF, EU, MSMT, OP VK)\01_Zakladni_logolink_horizontalni_cz\OPVK_hor_zakladni_logolink_RG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638" y="5397500"/>
            <a:ext cx="5762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/>
              <a:t>Materiály jsou určeny pro bezplatné používání pro potřeby výuky a vzdělávání na všech typech škol a školských zařízení. Jakékoliv další využití podléhá autorskému zákonu.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300788" y="333375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/>
              <a:t>projekt GML Brno Docens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03350" y="765175"/>
            <a:ext cx="5761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DUM č. </a:t>
            </a:r>
            <a:r>
              <a:rPr lang="cs-CZ" b="1" smtClean="0"/>
              <a:t>15 </a:t>
            </a:r>
            <a:r>
              <a:rPr lang="cs-CZ" b="1" dirty="0"/>
              <a:t>v sadě</a:t>
            </a:r>
          </a:p>
          <a:p>
            <a:pPr algn="ctr"/>
            <a:r>
              <a:rPr lang="cs-CZ" b="1" dirty="0"/>
              <a:t>22. Ch-1 </a:t>
            </a:r>
            <a:r>
              <a:rPr lang="pl-PL" b="1" dirty="0"/>
              <a:t>Biochemie</a:t>
            </a:r>
            <a:r>
              <a:rPr lang="cs-CZ" dirty="0"/>
              <a:t>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5650" y="1773238"/>
            <a:ext cx="76327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Autor: Martin Krejčí</a:t>
            </a:r>
          </a:p>
          <a:p>
            <a:endParaRPr lang="cs-CZ" sz="1400" dirty="0"/>
          </a:p>
          <a:p>
            <a:r>
              <a:rPr lang="cs-CZ" sz="1400" dirty="0"/>
              <a:t>Datum: 30. 6. 2014</a:t>
            </a:r>
          </a:p>
          <a:p>
            <a:endParaRPr lang="cs-CZ" sz="1400" dirty="0"/>
          </a:p>
          <a:p>
            <a:r>
              <a:rPr lang="cs-CZ" sz="1400" dirty="0"/>
              <a:t>Ročník: 6. ročník šestiletého </a:t>
            </a:r>
            <a:r>
              <a:rPr lang="cs-CZ" sz="1400" dirty="0" smtClean="0"/>
              <a:t>studia, 8. ročník osmiletého studia, 4. ročník čtyřletého studia</a:t>
            </a:r>
            <a:endParaRPr lang="cs-CZ" sz="1400" dirty="0"/>
          </a:p>
          <a:p>
            <a:endParaRPr lang="cs-CZ" sz="1400" dirty="0"/>
          </a:p>
          <a:p>
            <a:pPr marL="1214438" indent="-1214438"/>
            <a:r>
              <a:rPr lang="cs-CZ" sz="1400" dirty="0"/>
              <a:t>Anotace DUM: </a:t>
            </a:r>
            <a:r>
              <a:rPr lang="cs-CZ" sz="1400" dirty="0" smtClean="0"/>
              <a:t>Rozdělení </a:t>
            </a:r>
            <a:r>
              <a:rPr lang="cs-CZ" sz="1400" dirty="0" err="1" smtClean="0"/>
              <a:t>proteinogenních</a:t>
            </a:r>
            <a:r>
              <a:rPr lang="cs-CZ" sz="1400" dirty="0" smtClean="0"/>
              <a:t> aminokyselin, jejich chemické vzorce. Modifikované aminokyseliny, významné </a:t>
            </a:r>
            <a:r>
              <a:rPr lang="cs-CZ" sz="1400" dirty="0" err="1" smtClean="0"/>
              <a:t>neproteinogenní</a:t>
            </a:r>
            <a:r>
              <a:rPr lang="cs-CZ" sz="1400" dirty="0" smtClean="0"/>
              <a:t> aminokyseliny.</a:t>
            </a:r>
            <a:endParaRPr lang="cs-CZ" sz="1400" dirty="0"/>
          </a:p>
          <a:p>
            <a:r>
              <a:rPr lang="cs-CZ" sz="1400" dirty="0"/>
              <a:t> </a:t>
            </a:r>
          </a:p>
          <a:p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475656" y="330392"/>
            <a:ext cx="4330824" cy="86636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Rozdělení AMK</a:t>
            </a:r>
            <a:endParaRPr kumimoji="0" lang="cs-CZ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4"/>
          <p:cNvSpPr txBox="1">
            <a:spLocks/>
          </p:cNvSpPr>
          <p:nvPr/>
        </p:nvSpPr>
        <p:spPr>
          <a:xfrm>
            <a:off x="237665" y="1268760"/>
            <a:ext cx="6048672" cy="576064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vert="horz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Podle struktury postranního řetězce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57745" y="1907540"/>
            <a:ext cx="6566583" cy="646331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 startAt="5"/>
            </a:pPr>
            <a:r>
              <a:rPr lang="cs-CZ" dirty="0" smtClean="0"/>
              <a:t>Aminokyseliny s </a:t>
            </a:r>
            <a:r>
              <a:rPr lang="cs-CZ" b="1" dirty="0" err="1" smtClean="0"/>
              <a:t>karboxamidovou</a:t>
            </a:r>
            <a:r>
              <a:rPr lang="cs-CZ" b="1" dirty="0" smtClean="0"/>
              <a:t> funkční skupinou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v postranním řetězcem</a:t>
            </a:r>
            <a:endParaRPr lang="cs-CZ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95288" y="2997200"/>
          <a:ext cx="3763962" cy="1323975"/>
        </p:xfrm>
        <a:graphic>
          <a:graphicData uri="http://schemas.openxmlformats.org/presentationml/2006/ole">
            <p:oleObj spid="_x0000_s21506" name="ChemSketch" r:id="rId3" imgW="1795320" imgH="631080" progId="ACD.ChemSketch.20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283721" y="4868863"/>
          <a:ext cx="4700587" cy="1331912"/>
        </p:xfrm>
        <a:graphic>
          <a:graphicData uri="http://schemas.openxmlformats.org/presentationml/2006/ole">
            <p:oleObj spid="_x0000_s21507" name="ChemSketch" r:id="rId4" imgW="2237400" imgH="633960" progId="ACD.ChemSketch.20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827584" y="4969594"/>
          <a:ext cx="2840037" cy="1555750"/>
        </p:xfrm>
        <a:graphic>
          <a:graphicData uri="http://schemas.openxmlformats.org/presentationml/2006/ole">
            <p:oleObj spid="_x0000_s21508" name="ChemSketch" r:id="rId5" imgW="1347120" imgH="737640" progId="ACD.ChemSketch.20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5076056" y="2780928"/>
          <a:ext cx="2781300" cy="1563687"/>
        </p:xfrm>
        <a:graphic>
          <a:graphicData uri="http://schemas.openxmlformats.org/presentationml/2006/ole">
            <p:oleObj spid="_x0000_s21509" name="ChemSketch" r:id="rId6" imgW="1310760" imgH="737640" progId="ACD.ChemSketch.20">
              <p:embed/>
            </p:oleObj>
          </a:graphicData>
        </a:graphic>
      </p:graphicFrame>
      <p:sp>
        <p:nvSpPr>
          <p:cNvPr id="11" name="Zaoblený obdélník 10"/>
          <p:cNvSpPr/>
          <p:nvPr/>
        </p:nvSpPr>
        <p:spPr>
          <a:xfrm>
            <a:off x="367826" y="2905623"/>
            <a:ext cx="3816424" cy="1440160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4242403" y="4797152"/>
            <a:ext cx="4794093" cy="1440160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>
            <a:spLocks noChangeAspect="1"/>
          </p:cNvSpPr>
          <p:nvPr/>
        </p:nvSpPr>
        <p:spPr>
          <a:xfrm>
            <a:off x="4932040" y="2996952"/>
            <a:ext cx="1512168" cy="1296144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>
            <a:spLocks noChangeAspect="1"/>
          </p:cNvSpPr>
          <p:nvPr/>
        </p:nvSpPr>
        <p:spPr>
          <a:xfrm>
            <a:off x="683568" y="4941168"/>
            <a:ext cx="1512168" cy="1296144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1115616" y="4365104"/>
            <a:ext cx="2376264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Asparagin, </a:t>
            </a:r>
            <a:r>
              <a:rPr lang="cs-CZ" sz="2400" b="1" dirty="0" err="1" smtClean="0"/>
              <a:t>Asn</a:t>
            </a:r>
            <a:endParaRPr lang="cs-CZ" sz="24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508104" y="6309320"/>
            <a:ext cx="2376264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Glutamin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Gln</a:t>
            </a:r>
            <a:endParaRPr lang="cs-CZ" sz="2400" b="1" dirty="0"/>
          </a:p>
        </p:txBody>
      </p:sp>
      <p:sp>
        <p:nvSpPr>
          <p:cNvPr id="17" name="6cípá hvězda 16"/>
          <p:cNvSpPr>
            <a:spLocks noChangeAspect="1"/>
          </p:cNvSpPr>
          <p:nvPr/>
        </p:nvSpPr>
        <p:spPr>
          <a:xfrm>
            <a:off x="2627784" y="3232503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6cípá hvězda 17"/>
          <p:cNvSpPr>
            <a:spLocks noChangeAspect="1"/>
          </p:cNvSpPr>
          <p:nvPr/>
        </p:nvSpPr>
        <p:spPr>
          <a:xfrm>
            <a:off x="7424610" y="5129688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4239670" y="4835235"/>
            <a:ext cx="1124418" cy="112459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4499992" y="440940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Karbamoyl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444208" y="318335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267744" y="534359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370559" y="2996952"/>
            <a:ext cx="1124418" cy="112459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Tvar 24"/>
          <p:cNvCxnSpPr>
            <a:stCxn id="23" idx="0"/>
            <a:endCxn id="20" idx="1"/>
          </p:cNvCxnSpPr>
          <p:nvPr/>
        </p:nvCxnSpPr>
        <p:spPr>
          <a:xfrm rot="16200000" flipH="1">
            <a:off x="1894738" y="2034981"/>
            <a:ext cx="1643283" cy="3567224"/>
          </a:xfrm>
          <a:prstGeom prst="bentConnector4">
            <a:avLst>
              <a:gd name="adj1" fmla="val -13911"/>
              <a:gd name="adj2" fmla="val 92835"/>
            </a:avLst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šipka 37"/>
          <p:cNvCxnSpPr/>
          <p:nvPr/>
        </p:nvCxnSpPr>
        <p:spPr>
          <a:xfrm>
            <a:off x="3982081" y="4755587"/>
            <a:ext cx="504056" cy="0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/>
          <p:nvPr/>
        </p:nvCxnSpPr>
        <p:spPr>
          <a:xfrm>
            <a:off x="3982081" y="4752854"/>
            <a:ext cx="0" cy="86409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>
            <a:off x="3995936" y="5616950"/>
            <a:ext cx="21602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35496" y="2169096"/>
          <a:ext cx="5780088" cy="1331912"/>
        </p:xfrm>
        <a:graphic>
          <a:graphicData uri="http://schemas.openxmlformats.org/presentationml/2006/ole">
            <p:oleObj spid="_x0000_s22533" name="ChemSketch" r:id="rId3" imgW="2700360" imgH="621720" progId="ACD.ChemSketch.20">
              <p:embed/>
            </p:oleObj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1475656" y="-99392"/>
            <a:ext cx="4330824" cy="86636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Rozdělení AMK</a:t>
            </a:r>
            <a:endParaRPr kumimoji="0" lang="cs-CZ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4"/>
          <p:cNvSpPr txBox="1">
            <a:spLocks/>
          </p:cNvSpPr>
          <p:nvPr/>
        </p:nvSpPr>
        <p:spPr>
          <a:xfrm>
            <a:off x="237665" y="838976"/>
            <a:ext cx="6048672" cy="576064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vert="horz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Podle struktury postranního řetězce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57745" y="1477756"/>
            <a:ext cx="6566583" cy="646331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 startAt="6"/>
            </a:pPr>
            <a:r>
              <a:rPr lang="cs-CZ" dirty="0" smtClean="0"/>
              <a:t>Aminokyseliny s </a:t>
            </a:r>
            <a:r>
              <a:rPr lang="cs-CZ" b="1" dirty="0" smtClean="0"/>
              <a:t>bazickou funkční skupinou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v postranním řetězcem</a:t>
            </a:r>
            <a:endParaRPr lang="cs-CZ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5724128" y="3284984"/>
          <a:ext cx="2749550" cy="1960562"/>
        </p:xfrm>
        <a:graphic>
          <a:graphicData uri="http://schemas.openxmlformats.org/presentationml/2006/ole">
            <p:oleObj spid="_x0000_s22530" name="ChemSketch" r:id="rId4" imgW="1304640" imgH="929520" progId="ACD.ChemSketch.20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5621337" y="1916832"/>
          <a:ext cx="3559175" cy="1519237"/>
        </p:xfrm>
        <a:graphic>
          <a:graphicData uri="http://schemas.openxmlformats.org/presentationml/2006/ole">
            <p:oleObj spid="_x0000_s22532" name="ChemSketch" r:id="rId5" imgW="1682640" imgH="719280" progId="ACD.ChemSketch.20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251520" y="3212976"/>
          <a:ext cx="3663950" cy="2079625"/>
        </p:xfrm>
        <a:graphic>
          <a:graphicData uri="http://schemas.openxmlformats.org/presentationml/2006/ole">
            <p:oleObj spid="_x0000_s22534" name="ChemSketch" r:id="rId6" imgW="1749600" imgH="993600" progId="ACD.ChemSketch.20">
              <p:embed/>
            </p:oleObj>
          </a:graphicData>
        </a:graphic>
      </p:graphicFrame>
      <p:sp>
        <p:nvSpPr>
          <p:cNvPr id="13" name="Zaoblený obdélník 12"/>
          <p:cNvSpPr/>
          <p:nvPr/>
        </p:nvSpPr>
        <p:spPr>
          <a:xfrm>
            <a:off x="0" y="2204864"/>
            <a:ext cx="5508104" cy="1368152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107504" y="3645024"/>
            <a:ext cx="3779912" cy="1368152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>
            <a:spLocks noChangeAspect="1"/>
          </p:cNvSpPr>
          <p:nvPr/>
        </p:nvSpPr>
        <p:spPr>
          <a:xfrm>
            <a:off x="5580112" y="3665598"/>
            <a:ext cx="1584176" cy="1635610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5610555" y="1988840"/>
            <a:ext cx="2160240" cy="1296144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1691680" y="2996952"/>
            <a:ext cx="1656184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Lysin, </a:t>
            </a:r>
            <a:r>
              <a:rPr lang="cs-CZ" sz="2400" b="1" dirty="0" err="1" smtClean="0"/>
              <a:t>Lys</a:t>
            </a:r>
            <a:endParaRPr lang="cs-CZ" sz="2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707904" y="3759423"/>
            <a:ext cx="216024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Histidin, His</a:t>
            </a:r>
            <a:endParaRPr lang="cs-CZ" sz="2400" b="1" dirty="0"/>
          </a:p>
        </p:txBody>
      </p:sp>
      <p:sp>
        <p:nvSpPr>
          <p:cNvPr id="22" name="6cípá hvězda 21"/>
          <p:cNvSpPr>
            <a:spLocks noChangeAspect="1"/>
          </p:cNvSpPr>
          <p:nvPr/>
        </p:nvSpPr>
        <p:spPr>
          <a:xfrm>
            <a:off x="4311678" y="2423827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6cípá hvězda 22"/>
          <p:cNvSpPr>
            <a:spLocks noChangeAspect="1"/>
          </p:cNvSpPr>
          <p:nvPr/>
        </p:nvSpPr>
        <p:spPr>
          <a:xfrm>
            <a:off x="2411760" y="4218371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4716016" y="5229621"/>
          <a:ext cx="3829050" cy="1655763"/>
        </p:xfrm>
        <a:graphic>
          <a:graphicData uri="http://schemas.openxmlformats.org/presentationml/2006/ole">
            <p:oleObj spid="_x0000_s22537" name="ChemSketch" r:id="rId7" imgW="1807560" imgH="783360" progId="ACD.ChemSketch.20">
              <p:embed/>
            </p:oleObj>
          </a:graphicData>
        </a:graphic>
      </p:graphicFrame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179512" y="5157788"/>
          <a:ext cx="3778250" cy="1584325"/>
        </p:xfrm>
        <a:graphic>
          <a:graphicData uri="http://schemas.openxmlformats.org/presentationml/2006/ole">
            <p:oleObj spid="_x0000_s22538" name="ChemSketch" r:id="rId8" imgW="1807560" imgH="758880" progId="ACD.ChemSketch.20">
              <p:embed/>
            </p:oleObj>
          </a:graphicData>
        </a:graphic>
      </p:graphicFrame>
      <p:sp>
        <p:nvSpPr>
          <p:cNvPr id="26" name="Zaoblený obdélník 25"/>
          <p:cNvSpPr/>
          <p:nvPr/>
        </p:nvSpPr>
        <p:spPr>
          <a:xfrm>
            <a:off x="94247" y="5085184"/>
            <a:ext cx="3973697" cy="1689689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>
            <a:spLocks noChangeAspect="1"/>
          </p:cNvSpPr>
          <p:nvPr/>
        </p:nvSpPr>
        <p:spPr>
          <a:xfrm>
            <a:off x="4355976" y="5301208"/>
            <a:ext cx="2880320" cy="1296144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395536" y="6207695"/>
            <a:ext cx="216024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Arginin, </a:t>
            </a:r>
            <a:r>
              <a:rPr lang="cs-CZ" sz="2400" b="1" dirty="0" err="1" smtClean="0"/>
              <a:t>Arg</a:t>
            </a:r>
            <a:endParaRPr lang="cs-CZ" sz="2400" b="1" dirty="0"/>
          </a:p>
        </p:txBody>
      </p:sp>
      <p:sp>
        <p:nvSpPr>
          <p:cNvPr id="29" name="Zaoblený obdélník 28"/>
          <p:cNvSpPr/>
          <p:nvPr/>
        </p:nvSpPr>
        <p:spPr>
          <a:xfrm>
            <a:off x="4572000" y="5229200"/>
            <a:ext cx="1656184" cy="10801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4644008" y="6279703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Guanidin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734973" y="4731537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Imidazol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5832764" y="3789040"/>
            <a:ext cx="899476" cy="139256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7784650" y="227687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7064570" y="365697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7147700" y="564002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4644008" y="2924944"/>
          <a:ext cx="1655762" cy="1238250"/>
        </p:xfrm>
        <a:graphic>
          <a:graphicData uri="http://schemas.openxmlformats.org/presentationml/2006/ole">
            <p:oleObj spid="_x0000_s23558" name="ChemSketch" r:id="rId3" imgW="762120" imgH="606600" progId="ACD.ChemSketch.20">
              <p:embed/>
            </p:oleObj>
          </a:graphicData>
        </a:graphic>
      </p:graphicFrame>
      <p:sp>
        <p:nvSpPr>
          <p:cNvPr id="9" name="Zaoblený obdélník 8"/>
          <p:cNvSpPr/>
          <p:nvPr/>
        </p:nvSpPr>
        <p:spPr>
          <a:xfrm>
            <a:off x="1907704" y="2780928"/>
            <a:ext cx="2232248" cy="1800200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107504" y="4653136"/>
            <a:ext cx="4635624" cy="2160240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34616" y="4725813"/>
          <a:ext cx="4484687" cy="2087563"/>
        </p:xfrm>
        <a:graphic>
          <a:graphicData uri="http://schemas.openxmlformats.org/presentationml/2006/ole">
            <p:oleObj spid="_x0000_s23557" name="ChemSketch" r:id="rId4" imgW="2142720" imgH="996840" progId="ACD.ChemSketch.20">
              <p:embed/>
            </p:oleObj>
          </a:graphicData>
        </a:graphic>
      </p:graphicFrame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1465312" y="404664"/>
            <a:ext cx="4186808" cy="93836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Rozdělení AMK</a:t>
            </a:r>
            <a:endParaRPr kumimoji="0" lang="cs-CZ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4"/>
          <p:cNvSpPr txBox="1">
            <a:spLocks/>
          </p:cNvSpPr>
          <p:nvPr/>
        </p:nvSpPr>
        <p:spPr>
          <a:xfrm>
            <a:off x="237665" y="1412776"/>
            <a:ext cx="6048672" cy="576064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vert="horz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Podle struktury postranního řetězce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57745" y="2132856"/>
            <a:ext cx="6566583" cy="369332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 startAt="7"/>
            </a:pPr>
            <a:r>
              <a:rPr lang="cs-CZ" dirty="0" smtClean="0"/>
              <a:t>Aminokyseliny s </a:t>
            </a:r>
            <a:r>
              <a:rPr lang="cs-CZ" b="1" dirty="0" smtClean="0"/>
              <a:t>heterocyklickým postranním řetězcem </a:t>
            </a:r>
            <a:endParaRPr lang="cs-CZ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2087761" y="2924944"/>
          <a:ext cx="1908175" cy="1460500"/>
        </p:xfrm>
        <a:graphic>
          <a:graphicData uri="http://schemas.openxmlformats.org/presentationml/2006/ole">
            <p:oleObj spid="_x0000_s23555" name="ChemSketch" r:id="rId5" imgW="883800" imgH="676800" progId="ACD.ChemSketch.20">
              <p:embed/>
            </p:oleObj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5652120" y="4191471"/>
            <a:ext cx="187220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Prolin, Pro</a:t>
            </a:r>
            <a:endParaRPr lang="cs-CZ" sz="2400" b="1" dirty="0"/>
          </a:p>
        </p:txBody>
      </p:sp>
      <p:sp>
        <p:nvSpPr>
          <p:cNvPr id="11" name="6cípá hvězda 10"/>
          <p:cNvSpPr>
            <a:spLocks noChangeAspect="1"/>
          </p:cNvSpPr>
          <p:nvPr/>
        </p:nvSpPr>
        <p:spPr>
          <a:xfrm>
            <a:off x="2771800" y="3564833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4211960" y="2852936"/>
            <a:ext cx="1385362" cy="136815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4805234" y="3356992"/>
            <a:ext cx="432048" cy="9361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5236468" y="4365104"/>
          <a:ext cx="3656012" cy="1716087"/>
        </p:xfrm>
        <a:graphic>
          <a:graphicData uri="http://schemas.openxmlformats.org/presentationml/2006/ole">
            <p:oleObj spid="_x0000_s23556" name="ChemSketch" r:id="rId6" imgW="1722240" imgH="807840" progId="ACD.ChemSketch.20">
              <p:embed/>
            </p:oleObj>
          </a:graphicData>
        </a:graphic>
      </p:graphicFrame>
      <p:sp>
        <p:nvSpPr>
          <p:cNvPr id="16" name="Elipsa 15"/>
          <p:cNvSpPr>
            <a:spLocks noChangeAspect="1"/>
          </p:cNvSpPr>
          <p:nvPr/>
        </p:nvSpPr>
        <p:spPr>
          <a:xfrm>
            <a:off x="4948436" y="4797152"/>
            <a:ext cx="2736304" cy="1296144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2150840" y="4911551"/>
            <a:ext cx="2304256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Tryptofan, Trp</a:t>
            </a:r>
            <a:endParaRPr lang="cs-CZ" sz="2400" b="1" dirty="0"/>
          </a:p>
        </p:txBody>
      </p:sp>
      <p:sp>
        <p:nvSpPr>
          <p:cNvPr id="18" name="6cípá hvězda 17"/>
          <p:cNvSpPr>
            <a:spLocks noChangeAspect="1"/>
          </p:cNvSpPr>
          <p:nvPr/>
        </p:nvSpPr>
        <p:spPr>
          <a:xfrm>
            <a:off x="3086944" y="5733272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6588224" y="2621811"/>
            <a:ext cx="2448272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Jediná </a:t>
            </a:r>
            <a:r>
              <a:rPr lang="cs-CZ" dirty="0" err="1" smtClean="0"/>
              <a:t>proteinogenní</a:t>
            </a:r>
            <a:r>
              <a:rPr lang="cs-CZ" dirty="0" smtClean="0"/>
              <a:t> aminokyselina, která obsahuje </a:t>
            </a:r>
            <a:r>
              <a:rPr lang="cs-CZ" b="1" dirty="0" smtClean="0"/>
              <a:t>sekundární aminovou skupinu</a:t>
            </a:r>
            <a:endParaRPr lang="cs-CZ" b="1" dirty="0"/>
          </a:p>
        </p:txBody>
      </p:sp>
      <p:cxnSp>
        <p:nvCxnSpPr>
          <p:cNvPr id="22" name="Přímá spojovací šipka 21"/>
          <p:cNvCxnSpPr/>
          <p:nvPr/>
        </p:nvCxnSpPr>
        <p:spPr>
          <a:xfrm flipH="1">
            <a:off x="5220072" y="3789040"/>
            <a:ext cx="1368152" cy="72008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aoblený obdélník 22"/>
          <p:cNvSpPr/>
          <p:nvPr/>
        </p:nvSpPr>
        <p:spPr>
          <a:xfrm>
            <a:off x="5292080" y="4941168"/>
            <a:ext cx="1800200" cy="10801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5436096" y="6021288"/>
            <a:ext cx="1584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Heterocyklus</a:t>
            </a:r>
            <a:endParaRPr lang="cs-CZ" sz="2400" dirty="0" smtClean="0"/>
          </a:p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Indol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23528" y="256490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Pyrrolidin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2051720" y="3068960"/>
            <a:ext cx="936104" cy="136815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5220072" y="282331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7452320" y="4695527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36504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rgbClr val="002060"/>
              </a:buClr>
              <a:buFont typeface="+mj-lt"/>
              <a:buAutoNum type="alphaLcParenR"/>
            </a:pPr>
            <a:r>
              <a:rPr lang="cs-CZ" sz="2800" dirty="0" smtClean="0"/>
              <a:t>S </a:t>
            </a:r>
            <a:r>
              <a:rPr lang="cs-CZ" sz="2800" b="1" dirty="0" smtClean="0">
                <a:solidFill>
                  <a:srgbClr val="FF0000"/>
                </a:solidFill>
              </a:rPr>
              <a:t>nepolárním</a:t>
            </a:r>
            <a:r>
              <a:rPr lang="cs-CZ" sz="2800" dirty="0" smtClean="0"/>
              <a:t> postranním řetězcem:</a:t>
            </a:r>
          </a:p>
          <a:p>
            <a:pPr marL="457200" indent="-14288">
              <a:buClr>
                <a:srgbClr val="002060"/>
              </a:buClr>
              <a:buNone/>
            </a:pPr>
            <a:r>
              <a:rPr lang="cs-CZ" sz="2800" dirty="0" smtClean="0"/>
              <a:t>(</a:t>
            </a:r>
            <a:r>
              <a:rPr lang="cs-CZ" sz="2800" b="1" dirty="0" err="1" smtClean="0"/>
              <a:t>Gly</a:t>
            </a:r>
            <a:r>
              <a:rPr lang="cs-CZ" sz="2800" dirty="0" smtClean="0"/>
              <a:t>, </a:t>
            </a:r>
            <a:r>
              <a:rPr lang="cs-CZ" sz="2800" b="1" dirty="0" smtClean="0"/>
              <a:t>Ala</a:t>
            </a:r>
            <a:r>
              <a:rPr lang="cs-CZ" sz="2800" dirty="0" smtClean="0"/>
              <a:t>, </a:t>
            </a:r>
            <a:r>
              <a:rPr lang="cs-CZ" sz="2800" b="1" dirty="0" smtClean="0"/>
              <a:t>Val</a:t>
            </a:r>
            <a:r>
              <a:rPr lang="cs-CZ" sz="2800" dirty="0" smtClean="0"/>
              <a:t>, </a:t>
            </a:r>
            <a:r>
              <a:rPr lang="cs-CZ" sz="2800" b="1" dirty="0" smtClean="0"/>
              <a:t>Leu</a:t>
            </a:r>
            <a:r>
              <a:rPr lang="cs-CZ" sz="2800" dirty="0" smtClean="0"/>
              <a:t>, </a:t>
            </a:r>
            <a:r>
              <a:rPr lang="cs-CZ" sz="2800" b="1" dirty="0" err="1" smtClean="0"/>
              <a:t>Ile</a:t>
            </a:r>
            <a:r>
              <a:rPr lang="cs-CZ" sz="2800" dirty="0" smtClean="0"/>
              <a:t>, </a:t>
            </a:r>
            <a:r>
              <a:rPr lang="cs-CZ" sz="2800" b="1" dirty="0" smtClean="0"/>
              <a:t>Met</a:t>
            </a:r>
            <a:r>
              <a:rPr lang="cs-CZ" sz="2800" dirty="0" smtClean="0"/>
              <a:t>, </a:t>
            </a:r>
            <a:r>
              <a:rPr lang="cs-CZ" sz="2800" b="1" dirty="0" smtClean="0"/>
              <a:t>Pro</a:t>
            </a:r>
            <a:r>
              <a:rPr lang="cs-CZ" sz="2800" dirty="0" smtClean="0"/>
              <a:t>, </a:t>
            </a:r>
            <a:r>
              <a:rPr lang="cs-CZ" sz="2800" b="1" dirty="0" err="1" smtClean="0"/>
              <a:t>Phe</a:t>
            </a:r>
            <a:r>
              <a:rPr lang="cs-CZ" sz="2800" dirty="0" smtClean="0"/>
              <a:t>, </a:t>
            </a:r>
            <a:r>
              <a:rPr lang="cs-CZ" sz="2800" b="1" dirty="0" smtClean="0"/>
              <a:t>Trp</a:t>
            </a:r>
            <a:r>
              <a:rPr lang="cs-CZ" sz="2800" dirty="0" smtClean="0"/>
              <a:t>)</a:t>
            </a:r>
          </a:p>
          <a:p>
            <a:pPr marL="457200" indent="-14288">
              <a:buClr>
                <a:srgbClr val="002060"/>
              </a:buClr>
              <a:buNone/>
            </a:pPr>
            <a:r>
              <a:rPr lang="cs-CZ" sz="2800" dirty="0" smtClean="0"/>
              <a:t>- Postranní řetězec  v podstatě uhlovodíkový zbytek</a:t>
            </a:r>
          </a:p>
          <a:p>
            <a:pPr marL="623888" indent="-180975">
              <a:buClr>
                <a:srgbClr val="002060"/>
              </a:buClr>
              <a:buFontTx/>
              <a:buChar char="-"/>
            </a:pPr>
            <a:r>
              <a:rPr lang="cs-CZ" sz="2800" u="sng" dirty="0" smtClean="0"/>
              <a:t>Hydrofobní vlastnosti peptidů</a:t>
            </a:r>
            <a:r>
              <a:rPr lang="cs-CZ" sz="2800" dirty="0" smtClean="0"/>
              <a:t>: nerozpustnost v H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O, tvorba nepolárních shluků na povrchu peptidu, schopnost vázat nepolární nízkomolekulární látky.</a:t>
            </a:r>
          </a:p>
          <a:p>
            <a:pPr marL="623888" indent="-180975">
              <a:buClr>
                <a:srgbClr val="002060"/>
              </a:buClr>
              <a:buFontTx/>
              <a:buChar char="-"/>
            </a:pPr>
            <a:r>
              <a:rPr lang="cs-CZ" sz="2800" dirty="0" smtClean="0"/>
              <a:t>Podílí se na vytvoření terciární struktury proteinů.</a:t>
            </a:r>
          </a:p>
          <a:p>
            <a:pPr marL="457200" indent="-14288">
              <a:buClr>
                <a:srgbClr val="002060"/>
              </a:buClr>
              <a:buFontTx/>
              <a:buChar char="-"/>
            </a:pPr>
            <a:endParaRPr lang="cs-CZ" sz="2400" dirty="0" smtClean="0"/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1537320" y="404664"/>
            <a:ext cx="4330824" cy="93836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Rozdělení AMK</a:t>
            </a:r>
            <a:endParaRPr kumimoji="0" lang="cs-CZ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4"/>
          <p:cNvSpPr txBox="1">
            <a:spLocks/>
          </p:cNvSpPr>
          <p:nvPr/>
        </p:nvSpPr>
        <p:spPr>
          <a:xfrm>
            <a:off x="237665" y="1412776"/>
            <a:ext cx="6048672" cy="576064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vert="horz">
            <a:normAutofit/>
          </a:bodyPr>
          <a:lstStyle/>
          <a:p>
            <a:pPr marL="514350" indent="-514350">
              <a:spcBef>
                <a:spcPct val="20000"/>
              </a:spcBef>
              <a:buClr>
                <a:srgbClr val="002060"/>
              </a:buClr>
              <a:buSzPct val="95000"/>
              <a:buFont typeface="+mj-lt"/>
              <a:buAutoNum type="arabicPeriod" startAt="2"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cs-CZ" sz="2600" dirty="0" smtClean="0"/>
              <a:t>Podle polarity postranních řetězců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1700808"/>
            <a:ext cx="9144000" cy="515719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buFont typeface="+mj-lt"/>
              <a:buAutoNum type="alphaLcParenR" startAt="2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polárním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postranním řetězcem:</a:t>
            </a:r>
          </a:p>
          <a:p>
            <a:pPr marL="534988" marR="0" lvl="0" indent="4763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</a:t>
            </a:r>
            <a:r>
              <a:rPr kumimoji="0" lang="cs-CZ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</a:t>
            </a:r>
            <a:r>
              <a:rPr kumimoji="0" lang="cs-CZ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cs-CZ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Tyr</a:t>
            </a:r>
            <a:r>
              <a:rPr kumimoji="0" lang="cs-CZ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Cys</a:t>
            </a:r>
            <a:r>
              <a:rPr kumimoji="0" lang="cs-CZ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Glu</a:t>
            </a:r>
            <a:r>
              <a:rPr kumimoji="0" lang="cs-CZ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Gln</a:t>
            </a:r>
            <a:r>
              <a:rPr kumimoji="0" lang="cs-CZ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Asp</a:t>
            </a:r>
            <a:r>
              <a:rPr kumimoji="0" lang="cs-CZ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Asn</a:t>
            </a:r>
            <a:r>
              <a:rPr kumimoji="0" lang="cs-CZ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Lys</a:t>
            </a:r>
            <a:r>
              <a:rPr kumimoji="0" lang="cs-CZ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Arg</a:t>
            </a:r>
            <a:r>
              <a:rPr kumimoji="0" lang="cs-CZ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cs-CZ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His</a:t>
            </a:r>
            <a:r>
              <a:rPr kumimoji="0" lang="cs-CZ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34988" marR="0" lvl="0" indent="-2730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002060"/>
              </a:buClr>
              <a:buSzPct val="95000"/>
              <a:buFontTx/>
              <a:buChar char="-"/>
              <a:tabLst/>
              <a:defRPr/>
            </a:pPr>
            <a:r>
              <a:rPr lang="cs-CZ" sz="2800" b="0" baseline="0" dirty="0" smtClean="0"/>
              <a:t>Obsahují </a:t>
            </a:r>
            <a:r>
              <a:rPr lang="cs-CZ" sz="2800" b="1" baseline="0" dirty="0" smtClean="0"/>
              <a:t>polární funkční skupiny</a:t>
            </a:r>
            <a:r>
              <a:rPr lang="cs-CZ" sz="2800" b="0" dirty="0" smtClean="0"/>
              <a:t> (skupiny obsahující vodíkový atom vázaný na silně elektronegativní atom: kyslík nebo dusík).</a:t>
            </a:r>
          </a:p>
          <a:p>
            <a:pPr marL="534988" marR="0" lvl="0" indent="-2730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002060"/>
              </a:buClr>
              <a:buSzPct val="95000"/>
              <a:buFontTx/>
              <a:buChar char="-"/>
              <a:tabLst/>
              <a:defRPr/>
            </a:pPr>
            <a:r>
              <a:rPr lang="cs-CZ" sz="2800" dirty="0" smtClean="0"/>
              <a:t>Tvorba </a:t>
            </a:r>
            <a:r>
              <a:rPr lang="cs-CZ" sz="2800" b="1" dirty="0" smtClean="0"/>
              <a:t>H-můstků</a:t>
            </a:r>
            <a:r>
              <a:rPr lang="cs-CZ" sz="2800" dirty="0" smtClean="0"/>
              <a:t> (jednak mezi aminokyselinami, s molekulami H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O a jinými nízkomolekulárními látkami).</a:t>
            </a:r>
          </a:p>
          <a:p>
            <a:pPr marL="534988" lvl="0" indent="-273050">
              <a:buClr>
                <a:srgbClr val="002060"/>
              </a:buClr>
              <a:buSzPct val="95000"/>
              <a:buFontTx/>
              <a:buChar char="-"/>
              <a:defRPr/>
            </a:pPr>
            <a:r>
              <a:rPr lang="cs-CZ" sz="2800" dirty="0" smtClean="0"/>
              <a:t>Snadno interagují s vodou, jsou </a:t>
            </a:r>
            <a:r>
              <a:rPr lang="cs-CZ" sz="2800" b="1" dirty="0" smtClean="0"/>
              <a:t>hydrofilní</a:t>
            </a:r>
            <a:r>
              <a:rPr lang="cs-CZ" sz="2800" dirty="0" smtClean="0"/>
              <a:t> – vysoká míra </a:t>
            </a:r>
            <a:r>
              <a:rPr lang="cs-CZ" sz="2800" u="sng" dirty="0" smtClean="0"/>
              <a:t>solvatace</a:t>
            </a:r>
            <a:r>
              <a:rPr lang="cs-CZ" sz="2800" dirty="0" smtClean="0"/>
              <a:t> vede ke zvýšení </a:t>
            </a:r>
            <a:r>
              <a:rPr lang="cs-CZ" sz="2800" b="1" dirty="0" smtClean="0"/>
              <a:t>rozpustnosti</a:t>
            </a:r>
            <a:r>
              <a:rPr lang="cs-CZ" sz="2800" dirty="0" smtClean="0"/>
              <a:t> bílkovin ve vodě.</a:t>
            </a:r>
          </a:p>
          <a:p>
            <a:pPr marL="534988" lvl="0" indent="-273050">
              <a:spcBef>
                <a:spcPct val="20000"/>
              </a:spcBef>
              <a:buClr>
                <a:srgbClr val="002060"/>
              </a:buClr>
              <a:buSzPct val="95000"/>
              <a:buFontTx/>
              <a:buChar char="-"/>
              <a:defRPr/>
            </a:pPr>
            <a:endParaRPr lang="cs-CZ" sz="2800" b="0" dirty="0" smtClean="0"/>
          </a:p>
          <a:p>
            <a:pPr marL="534988" marR="0" lvl="0" indent="-2730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Char char="-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adpis 1"/>
          <p:cNvSpPr txBox="1">
            <a:spLocks noGrp="1"/>
          </p:cNvSpPr>
          <p:nvPr>
            <p:ph type="title"/>
          </p:nvPr>
        </p:nvSpPr>
        <p:spPr>
          <a:xfrm>
            <a:off x="1609328" y="136"/>
            <a:ext cx="4258816" cy="101037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Rozdělení AMK</a:t>
            </a:r>
            <a:endParaRPr kumimoji="0" lang="cs-CZ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4"/>
          <p:cNvSpPr txBox="1">
            <a:spLocks/>
          </p:cNvSpPr>
          <p:nvPr/>
        </p:nvSpPr>
        <p:spPr>
          <a:xfrm>
            <a:off x="237665" y="1080256"/>
            <a:ext cx="6048672" cy="576064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vert="horz">
            <a:normAutofit/>
          </a:bodyPr>
          <a:lstStyle/>
          <a:p>
            <a:pPr marL="514350" indent="-514350">
              <a:spcBef>
                <a:spcPct val="20000"/>
              </a:spcBef>
              <a:buClr>
                <a:srgbClr val="002060"/>
              </a:buClr>
              <a:buSzPct val="95000"/>
              <a:buFont typeface="+mj-lt"/>
              <a:buAutoNum type="arabicPeriod" startAt="2"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cs-CZ" sz="2600" dirty="0" smtClean="0"/>
              <a:t>Podle polarity postranních řetězců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2060848"/>
            <a:ext cx="9144000" cy="47971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buFont typeface="+mj-lt"/>
              <a:buAutoNum type="alphaLcParenR" startAt="2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polárním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postranním řetězcem.</a:t>
            </a:r>
            <a:endParaRPr lang="cs-CZ" sz="2800" dirty="0"/>
          </a:p>
          <a:p>
            <a:pPr marL="457200" marR="0" lvl="0" indent="-142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Podle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iontové formy v postranních řetězcích v živých soustavách</a:t>
            </a:r>
            <a:r>
              <a:rPr lang="cs-CZ" sz="2800" dirty="0" smtClean="0"/>
              <a:t> v neutrálním prostředí:</a:t>
            </a:r>
          </a:p>
          <a:p>
            <a:pPr marL="457200" lvl="0" indent="-14288">
              <a:spcBef>
                <a:spcPct val="20000"/>
              </a:spcBef>
              <a:buClr>
                <a:srgbClr val="002060"/>
              </a:buClr>
              <a:buSzPct val="95000"/>
              <a:buFont typeface="Constantia" pitchFamily="18" charset="0"/>
              <a:buChar char="•"/>
              <a:defRPr/>
            </a:pP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NEUTRÁLNÍ</a:t>
            </a: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cs-CZ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nedisociují</a:t>
            </a: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): </a:t>
            </a:r>
            <a:r>
              <a:rPr lang="cs-CZ" sz="3000" b="1" dirty="0" smtClean="0"/>
              <a:t>Ser</a:t>
            </a:r>
            <a:r>
              <a:rPr lang="cs-CZ" sz="3000" dirty="0" smtClean="0"/>
              <a:t>, </a:t>
            </a:r>
            <a:r>
              <a:rPr lang="cs-CZ" sz="3000" b="1" dirty="0" err="1" smtClean="0"/>
              <a:t>Thr</a:t>
            </a:r>
            <a:r>
              <a:rPr lang="cs-CZ" sz="3000" dirty="0" smtClean="0"/>
              <a:t>, </a:t>
            </a:r>
            <a:r>
              <a:rPr lang="cs-CZ" sz="3000" b="1" dirty="0" err="1" smtClean="0"/>
              <a:t>Tyr</a:t>
            </a:r>
            <a:r>
              <a:rPr lang="cs-CZ" sz="3000" dirty="0" smtClean="0"/>
              <a:t>, </a:t>
            </a:r>
            <a:r>
              <a:rPr lang="cs-CZ" sz="3000" b="1" dirty="0" err="1" smtClean="0"/>
              <a:t>Cys</a:t>
            </a:r>
            <a:r>
              <a:rPr lang="cs-CZ" sz="3000" dirty="0" smtClean="0"/>
              <a:t>, </a:t>
            </a:r>
            <a:r>
              <a:rPr lang="cs-CZ" sz="3000" b="1" dirty="0" err="1" smtClean="0"/>
              <a:t>Gln</a:t>
            </a:r>
            <a:r>
              <a:rPr lang="cs-CZ" sz="3000" dirty="0" smtClean="0"/>
              <a:t>, </a:t>
            </a:r>
            <a:r>
              <a:rPr lang="cs-CZ" sz="3000" b="1" dirty="0" err="1" smtClean="0"/>
              <a:t>Asn</a:t>
            </a:r>
            <a:endParaRPr kumimoji="0" lang="cs-CZ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142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buFont typeface="Constantia" pitchFamily="18" charset="0"/>
              <a:buChar char="•"/>
              <a:tabLst/>
              <a:defRPr/>
            </a:pPr>
            <a:r>
              <a:rPr lang="cs-CZ" sz="3000" b="1" dirty="0" smtClean="0">
                <a:solidFill>
                  <a:srgbClr val="002060"/>
                </a:solidFill>
              </a:rPr>
              <a:t> KYSELÉ</a:t>
            </a:r>
            <a:r>
              <a:rPr lang="cs-CZ" sz="3000" dirty="0" smtClean="0"/>
              <a:t>(odštěpují H</a:t>
            </a:r>
            <a:r>
              <a:rPr lang="cs-CZ" sz="3000" baseline="50000" dirty="0" smtClean="0"/>
              <a:t>+</a:t>
            </a:r>
            <a:r>
              <a:rPr lang="cs-CZ" sz="3000" dirty="0" smtClean="0"/>
              <a:t> </a:t>
            </a:r>
            <a:r>
              <a:rPr lang="cs-CZ" sz="3000" dirty="0" smtClean="0">
                <a:sym typeface="Symbol"/>
              </a:rPr>
              <a:t></a:t>
            </a:r>
            <a:r>
              <a:rPr lang="cs-CZ" sz="3000" dirty="0" smtClean="0"/>
              <a:t> </a:t>
            </a:r>
            <a:r>
              <a:rPr lang="cs-CZ" sz="3000" b="1" dirty="0" smtClean="0">
                <a:solidFill>
                  <a:srgbClr val="002060"/>
                </a:solidFill>
              </a:rPr>
              <a:t>- náboj</a:t>
            </a:r>
            <a:r>
              <a:rPr lang="cs-CZ" sz="3000" dirty="0" smtClean="0"/>
              <a:t>): </a:t>
            </a:r>
            <a:r>
              <a:rPr lang="cs-CZ" sz="3000" b="1" dirty="0" err="1" smtClean="0"/>
              <a:t>Glu</a:t>
            </a:r>
            <a:r>
              <a:rPr lang="cs-CZ" sz="3000" dirty="0" smtClean="0"/>
              <a:t>, </a:t>
            </a:r>
            <a:r>
              <a:rPr lang="cs-CZ" sz="3000" b="1" dirty="0" err="1" smtClean="0"/>
              <a:t>Asp</a:t>
            </a:r>
            <a:endParaRPr lang="cs-CZ" sz="3000" b="1" dirty="0" smtClean="0"/>
          </a:p>
          <a:p>
            <a:pPr marL="539750" marR="0" lvl="0" indent="-142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tabLst/>
              <a:defRPr/>
            </a:pPr>
            <a:r>
              <a:rPr lang="cs-CZ" sz="3000" dirty="0" smtClean="0"/>
              <a:t>- </a:t>
            </a:r>
            <a:r>
              <a:rPr lang="cs-CZ" sz="3000" u="sng" dirty="0" smtClean="0"/>
              <a:t>Elektrostaticky</a:t>
            </a:r>
            <a:r>
              <a:rPr lang="cs-CZ" sz="3000" dirty="0" smtClean="0"/>
              <a:t> vážou kationty, vytváří solné můstky s kladně nabitými skupinami</a:t>
            </a:r>
          </a:p>
          <a:p>
            <a:pPr marL="539750" marR="0" lvl="0" indent="-142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tabLst/>
              <a:defRPr/>
            </a:pPr>
            <a:r>
              <a:rPr lang="cs-CZ" sz="3000" dirty="0" smtClean="0"/>
              <a:t>- </a:t>
            </a:r>
            <a:r>
              <a:rPr lang="cs-CZ" sz="3000" u="sng" dirty="0" smtClean="0"/>
              <a:t>Kovalentně</a:t>
            </a:r>
            <a:r>
              <a:rPr lang="cs-CZ" sz="3000" dirty="0" smtClean="0"/>
              <a:t> se vážou s aminy, alkoholy i CO</a:t>
            </a:r>
            <a:r>
              <a:rPr lang="cs-CZ" sz="3000" baseline="-25000" dirty="0" smtClean="0"/>
              <a:t>2</a:t>
            </a:r>
          </a:p>
          <a:p>
            <a:pPr marL="457200" lvl="0" indent="-14288">
              <a:spcBef>
                <a:spcPct val="20000"/>
              </a:spcBef>
              <a:buClr>
                <a:srgbClr val="002060"/>
              </a:buClr>
              <a:buSzPct val="95000"/>
              <a:buFontTx/>
              <a:buChar char="-"/>
              <a:defRPr/>
            </a:pPr>
            <a:endParaRPr lang="cs-CZ" sz="2600" dirty="0" smtClean="0"/>
          </a:p>
          <a:p>
            <a:pPr marL="457200" lvl="0" indent="-14288">
              <a:spcBef>
                <a:spcPct val="20000"/>
              </a:spcBef>
              <a:buClr>
                <a:srgbClr val="002060"/>
              </a:buClr>
              <a:buSzPct val="95000"/>
              <a:defRPr/>
            </a:pPr>
            <a:endParaRPr kumimoji="0" lang="cs-CZ" sz="26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539750" lvl="0" indent="-14288">
              <a:spcBef>
                <a:spcPct val="20000"/>
              </a:spcBef>
              <a:buClr>
                <a:srgbClr val="002060"/>
              </a:buClr>
              <a:buSzPct val="95000"/>
              <a:defRPr/>
            </a:pP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adpis 1"/>
          <p:cNvSpPr txBox="1">
            <a:spLocks noGrp="1"/>
          </p:cNvSpPr>
          <p:nvPr>
            <p:ph type="title"/>
          </p:nvPr>
        </p:nvSpPr>
        <p:spPr>
          <a:xfrm>
            <a:off x="1681336" y="260648"/>
            <a:ext cx="4402832" cy="93836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Rozdělení AMK</a:t>
            </a:r>
            <a:endParaRPr kumimoji="0" lang="cs-CZ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4"/>
          <p:cNvSpPr txBox="1">
            <a:spLocks/>
          </p:cNvSpPr>
          <p:nvPr/>
        </p:nvSpPr>
        <p:spPr>
          <a:xfrm>
            <a:off x="323528" y="1412776"/>
            <a:ext cx="6048672" cy="576064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vert="horz">
            <a:normAutofit/>
          </a:bodyPr>
          <a:lstStyle/>
          <a:p>
            <a:pPr marL="514350" indent="-514350">
              <a:spcBef>
                <a:spcPct val="20000"/>
              </a:spcBef>
              <a:buClr>
                <a:srgbClr val="002060"/>
              </a:buClr>
              <a:buSzPct val="95000"/>
              <a:buFont typeface="+mj-lt"/>
              <a:buAutoNum type="arabicPeriod" startAt="2"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cs-CZ" sz="2600" dirty="0" smtClean="0"/>
              <a:t>Podle polarity postranních řetězců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0" y="2276872"/>
            <a:ext cx="9144000" cy="37444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buFont typeface="+mj-lt"/>
              <a:buAutoNum type="alphaLcParenR" startAt="2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polárním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postranním řetězcem.</a:t>
            </a:r>
            <a:endParaRPr lang="cs-CZ" sz="2800" dirty="0"/>
          </a:p>
          <a:p>
            <a:pPr marL="457200" marR="0" lvl="0" indent="-142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tabLst/>
              <a:defRPr/>
            </a:pP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BAZICKÉ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(přijímají H</a:t>
            </a:r>
            <a:r>
              <a:rPr kumimoji="0" lang="cs-CZ" sz="2800" b="0" i="0" u="none" strike="noStrike" kern="1200" cap="none" spc="0" normalizeH="0" baseline="5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 </a:t>
            </a:r>
            <a:r>
              <a:rPr kumimoji="0" lang="cs-CZ" sz="28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+ náboj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): </a:t>
            </a:r>
            <a:r>
              <a:rPr kumimoji="0" lang="cs-CZ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Arg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, </a:t>
            </a:r>
            <a:r>
              <a:rPr kumimoji="0" lang="cs-CZ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His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, </a:t>
            </a:r>
            <a:r>
              <a:rPr kumimoji="0" lang="cs-CZ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Lys</a:t>
            </a:r>
            <a:endParaRPr kumimoji="0" lang="cs-CZ" sz="2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692150" lvl="0" indent="-152400">
              <a:spcBef>
                <a:spcPct val="20000"/>
              </a:spcBef>
              <a:buClr>
                <a:srgbClr val="002060"/>
              </a:buClr>
              <a:buSzPct val="95000"/>
              <a:defRPr/>
            </a:pPr>
            <a:r>
              <a:rPr lang="cs-CZ" sz="2800" dirty="0" smtClean="0"/>
              <a:t>- </a:t>
            </a:r>
            <a:r>
              <a:rPr lang="cs-CZ" sz="2800" u="sng" dirty="0" smtClean="0"/>
              <a:t>Elektrostaticky</a:t>
            </a:r>
            <a:r>
              <a:rPr lang="cs-CZ" sz="2800" dirty="0" smtClean="0"/>
              <a:t> vážou anionty, vytváří solné můstky se záporně nabitými skupinami</a:t>
            </a:r>
          </a:p>
          <a:p>
            <a:pPr marL="720725" indent="-222250">
              <a:spcBef>
                <a:spcPct val="20000"/>
              </a:spcBef>
              <a:buClr>
                <a:srgbClr val="002060"/>
              </a:buClr>
              <a:buSzPct val="95000"/>
              <a:defRPr/>
            </a:pPr>
            <a:r>
              <a:rPr lang="cs-CZ" sz="2800" dirty="0" smtClean="0"/>
              <a:t>- </a:t>
            </a:r>
            <a:r>
              <a:rPr lang="cs-CZ" sz="2800" u="sng" dirty="0" smtClean="0"/>
              <a:t>Kovalentně</a:t>
            </a:r>
            <a:r>
              <a:rPr lang="cs-CZ" sz="2800" dirty="0" smtClean="0"/>
              <a:t> se vážou s karbonylovou skupinou sloučeninami typu </a:t>
            </a:r>
            <a:r>
              <a:rPr lang="cs-CZ" sz="2800" dirty="0" err="1" smtClean="0"/>
              <a:t>Shiffových</a:t>
            </a:r>
            <a:r>
              <a:rPr lang="cs-CZ" sz="2800" dirty="0" smtClean="0"/>
              <a:t> bází.</a:t>
            </a:r>
            <a:endParaRPr lang="cs-CZ" sz="2800" baseline="-25000" dirty="0" smtClean="0"/>
          </a:p>
          <a:p>
            <a:pPr marL="457200" lvl="0" indent="-14288">
              <a:spcBef>
                <a:spcPct val="20000"/>
              </a:spcBef>
              <a:buClr>
                <a:srgbClr val="002060"/>
              </a:buClr>
              <a:buSzPct val="95000"/>
              <a:defRPr/>
            </a:pPr>
            <a:endParaRPr lang="cs-CZ" sz="2600" dirty="0" smtClean="0"/>
          </a:p>
          <a:p>
            <a:pPr marL="457200" lvl="0" indent="-14288">
              <a:spcBef>
                <a:spcPct val="20000"/>
              </a:spcBef>
              <a:buClr>
                <a:srgbClr val="002060"/>
              </a:buClr>
              <a:buSzPct val="95000"/>
              <a:defRPr/>
            </a:pPr>
            <a:endParaRPr kumimoji="0" lang="cs-CZ" sz="26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539750" lvl="0" indent="-14288">
              <a:spcBef>
                <a:spcPct val="20000"/>
              </a:spcBef>
              <a:buClr>
                <a:srgbClr val="002060"/>
              </a:buClr>
              <a:buSzPct val="95000"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Nadpis 1"/>
          <p:cNvSpPr txBox="1">
            <a:spLocks noGrp="1"/>
          </p:cNvSpPr>
          <p:nvPr>
            <p:ph type="title"/>
          </p:nvPr>
        </p:nvSpPr>
        <p:spPr>
          <a:xfrm>
            <a:off x="1609328" y="474408"/>
            <a:ext cx="4330824" cy="86636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Rozdělení AMK</a:t>
            </a:r>
            <a:endParaRPr kumimoji="0" lang="cs-CZ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Zástupný symbol pro obsah 4"/>
          <p:cNvSpPr txBox="1">
            <a:spLocks/>
          </p:cNvSpPr>
          <p:nvPr/>
        </p:nvSpPr>
        <p:spPr>
          <a:xfrm>
            <a:off x="323528" y="1412776"/>
            <a:ext cx="6048672" cy="576064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vert="horz">
            <a:normAutofit/>
          </a:bodyPr>
          <a:lstStyle/>
          <a:p>
            <a:pPr marL="514350" indent="-514350">
              <a:spcBef>
                <a:spcPct val="20000"/>
              </a:spcBef>
              <a:buClr>
                <a:srgbClr val="002060"/>
              </a:buClr>
              <a:buSzPct val="95000"/>
              <a:buFont typeface="+mj-lt"/>
              <a:buAutoNum type="arabicPeriod" startAt="2"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cs-CZ" sz="2600" dirty="0" smtClean="0"/>
              <a:t>Podle polarity postranních řetězců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400600"/>
          </a:xfrm>
          <a:noFill/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002060"/>
                </a:solidFill>
              </a:rPr>
              <a:t>Esenciální </a:t>
            </a:r>
            <a:r>
              <a:rPr lang="cs-CZ" dirty="0" smtClean="0">
                <a:solidFill>
                  <a:srgbClr val="002060"/>
                </a:solidFill>
              </a:rPr>
              <a:t>aminokyseliny u člověka: </a:t>
            </a:r>
          </a:p>
          <a:p>
            <a:pPr marL="285750" lvl="0" indent="-9525">
              <a:buNone/>
              <a:defRPr/>
            </a:pPr>
            <a:r>
              <a:rPr lang="cs-CZ" sz="2200" dirty="0" smtClean="0"/>
              <a:t>- Nutný přísun z potravy</a:t>
            </a:r>
            <a:endParaRPr lang="en-US" sz="2200" dirty="0" smtClean="0"/>
          </a:p>
          <a:p>
            <a:pPr marL="273050" lvl="0" indent="-9525">
              <a:buNone/>
              <a:defRPr/>
            </a:pPr>
            <a:r>
              <a:rPr lang="cs-CZ" sz="2200" dirty="0" smtClean="0"/>
              <a:t>- Člověk není schopen syntetizovat jejich C-kostru</a:t>
            </a:r>
            <a:endParaRPr lang="en-US" sz="2200" dirty="0" smtClean="0"/>
          </a:p>
          <a:p>
            <a:pPr marL="438150" lvl="0" indent="-9525" algn="ctr">
              <a:buNone/>
            </a:pPr>
            <a:r>
              <a:rPr lang="cs-CZ" sz="2400" b="1" dirty="0" smtClean="0"/>
              <a:t>(Val, Leu, </a:t>
            </a:r>
            <a:r>
              <a:rPr lang="cs-CZ" sz="2400" b="1" dirty="0" err="1" smtClean="0"/>
              <a:t>Ile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Thr</a:t>
            </a:r>
            <a:r>
              <a:rPr lang="cs-CZ" sz="2400" b="1" dirty="0" smtClean="0"/>
              <a:t>, Met, </a:t>
            </a:r>
            <a:r>
              <a:rPr lang="cs-CZ" sz="2400" b="1" dirty="0" err="1" smtClean="0"/>
              <a:t>Lys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Phe</a:t>
            </a:r>
            <a:r>
              <a:rPr lang="cs-CZ" sz="2400" b="1" dirty="0" smtClean="0"/>
              <a:t>, Trp)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lvl="0"/>
            <a:r>
              <a:rPr lang="cs-CZ" b="1" dirty="0" err="1" smtClean="0">
                <a:solidFill>
                  <a:srgbClr val="002060"/>
                </a:solidFill>
              </a:rPr>
              <a:t>Poloesenciální</a:t>
            </a:r>
            <a:r>
              <a:rPr lang="cs-CZ" b="1" dirty="0" smtClean="0">
                <a:solidFill>
                  <a:srgbClr val="002060"/>
                </a:solidFill>
              </a:rPr>
              <a:t> (</a:t>
            </a:r>
            <a:r>
              <a:rPr lang="cs-CZ" b="1" dirty="0" err="1" smtClean="0">
                <a:solidFill>
                  <a:srgbClr val="002060"/>
                </a:solidFill>
              </a:rPr>
              <a:t>semiesenciální</a:t>
            </a:r>
            <a:r>
              <a:rPr lang="cs-CZ" b="1" dirty="0" smtClean="0">
                <a:solidFill>
                  <a:srgbClr val="002060"/>
                </a:solidFill>
              </a:rPr>
              <a:t>)</a:t>
            </a:r>
            <a:r>
              <a:rPr lang="cs-CZ" dirty="0" smtClean="0">
                <a:solidFill>
                  <a:srgbClr val="002060"/>
                </a:solidFill>
              </a:rPr>
              <a:t> aminokyseliny u člověka: </a:t>
            </a:r>
          </a:p>
          <a:p>
            <a:pPr marL="258763" lvl="0" indent="-9525">
              <a:buNone/>
            </a:pPr>
            <a:r>
              <a:rPr lang="cs-CZ" sz="2200" dirty="0" smtClean="0"/>
              <a:t>- Esenciální pouze u dětí; rychlý růst organismu.</a:t>
            </a:r>
          </a:p>
          <a:p>
            <a:pPr marL="258763" lvl="0" indent="-9525" algn="ctr">
              <a:buNone/>
            </a:pPr>
            <a:r>
              <a:rPr lang="cs-CZ" sz="2400" b="1" dirty="0" smtClean="0"/>
              <a:t>(</a:t>
            </a:r>
            <a:r>
              <a:rPr lang="cs-CZ" sz="2400" b="1" dirty="0" err="1" smtClean="0"/>
              <a:t>Arg</a:t>
            </a:r>
            <a:r>
              <a:rPr lang="cs-CZ" sz="2400" b="1" dirty="0" smtClean="0"/>
              <a:t>, His)</a:t>
            </a:r>
          </a:p>
          <a:p>
            <a:pPr marL="258763" indent="-258763"/>
            <a:r>
              <a:rPr lang="cs-CZ" b="1" dirty="0" smtClean="0">
                <a:solidFill>
                  <a:srgbClr val="002060"/>
                </a:solidFill>
              </a:rPr>
              <a:t>Neesenciální</a:t>
            </a:r>
            <a:r>
              <a:rPr lang="cs-CZ" dirty="0" smtClean="0">
                <a:solidFill>
                  <a:srgbClr val="002060"/>
                </a:solidFill>
              </a:rPr>
              <a:t> aminokyseliny u člověka:</a:t>
            </a:r>
          </a:p>
          <a:p>
            <a:pPr marL="273050" indent="-9525">
              <a:buNone/>
            </a:pPr>
            <a:r>
              <a:rPr lang="cs-CZ" sz="2200" dirty="0" smtClean="0"/>
              <a:t>- Není třeba jejich přísun potravou.</a:t>
            </a:r>
          </a:p>
          <a:p>
            <a:pPr marL="273050" indent="-9525">
              <a:buNone/>
            </a:pPr>
            <a:r>
              <a:rPr lang="cs-CZ" sz="2200" dirty="0" smtClean="0"/>
              <a:t>- Vznikají transaminací </a:t>
            </a:r>
            <a:r>
              <a:rPr lang="cs-CZ" sz="2200" dirty="0" smtClean="0">
                <a:sym typeface="Symbol"/>
              </a:rPr>
              <a:t></a:t>
            </a:r>
            <a:r>
              <a:rPr lang="cs-CZ" sz="2200" dirty="0" smtClean="0"/>
              <a:t>-oxokyselin</a:t>
            </a:r>
            <a:r>
              <a:rPr lang="en-US" sz="2200" dirty="0" smtClean="0"/>
              <a:t> </a:t>
            </a:r>
            <a:r>
              <a:rPr lang="cs-CZ" sz="2200" dirty="0" smtClean="0"/>
              <a:t>a následnými reakcemi.</a:t>
            </a:r>
          </a:p>
          <a:p>
            <a:pPr marL="442913" indent="-179388" algn="ctr">
              <a:buNone/>
            </a:pPr>
            <a:r>
              <a:rPr lang="cs-CZ" sz="2400" b="1" dirty="0" smtClean="0"/>
              <a:t>(</a:t>
            </a:r>
            <a:r>
              <a:rPr lang="en-US" altLang="en-US" sz="2400" b="1" dirty="0" smtClean="0">
                <a:latin typeface="New Century Schoolbook" pitchFamily="18" charset="0"/>
              </a:rPr>
              <a:t>Ala</a:t>
            </a:r>
            <a:r>
              <a:rPr lang="cs-CZ" altLang="en-US" sz="2400" b="1" dirty="0" smtClean="0">
                <a:latin typeface="New Century Schoolbook" pitchFamily="18" charset="0"/>
              </a:rPr>
              <a:t>, </a:t>
            </a:r>
            <a:r>
              <a:rPr lang="en-US" altLang="en-US" sz="2400" b="1" dirty="0" smtClean="0">
                <a:latin typeface="New Century Schoolbook" pitchFamily="18" charset="0"/>
              </a:rPr>
              <a:t>Asp</a:t>
            </a:r>
            <a:r>
              <a:rPr lang="cs-CZ" altLang="en-US" sz="2400" b="1" dirty="0" smtClean="0">
                <a:latin typeface="New Century Schoolbook" pitchFamily="18" charset="0"/>
              </a:rPr>
              <a:t>,</a:t>
            </a:r>
            <a:r>
              <a:rPr lang="en-US" altLang="en-US" sz="2400" b="1" dirty="0" smtClean="0">
                <a:latin typeface="New Century Schoolbook" pitchFamily="18" charset="0"/>
              </a:rPr>
              <a:t> As</a:t>
            </a:r>
            <a:r>
              <a:rPr lang="cs-CZ" altLang="en-US" sz="2400" b="1" dirty="0" smtClean="0">
                <a:latin typeface="New Century Schoolbook" pitchFamily="18" charset="0"/>
              </a:rPr>
              <a:t>n, </a:t>
            </a:r>
            <a:r>
              <a:rPr lang="en-US" altLang="en-US" sz="2400" b="1" dirty="0" err="1" smtClean="0">
                <a:latin typeface="New Century Schoolbook" pitchFamily="18" charset="0"/>
              </a:rPr>
              <a:t>Glu</a:t>
            </a:r>
            <a:r>
              <a:rPr lang="cs-CZ" altLang="en-US" sz="2400" b="1" dirty="0" smtClean="0">
                <a:latin typeface="New Century Schoolbook" pitchFamily="18" charset="0"/>
              </a:rPr>
              <a:t>, </a:t>
            </a:r>
            <a:r>
              <a:rPr lang="en-US" altLang="en-US" sz="2400" b="1" dirty="0" err="1" smtClean="0">
                <a:latin typeface="New Century Schoolbook" pitchFamily="18" charset="0"/>
              </a:rPr>
              <a:t>Gln</a:t>
            </a:r>
            <a:r>
              <a:rPr lang="cs-CZ" altLang="en-US" sz="2400" b="1" dirty="0" smtClean="0">
                <a:latin typeface="New Century Schoolbook" pitchFamily="18" charset="0"/>
              </a:rPr>
              <a:t>, </a:t>
            </a:r>
            <a:r>
              <a:rPr lang="en-US" altLang="en-US" sz="2400" b="1" dirty="0" err="1" smtClean="0">
                <a:latin typeface="New Century Schoolbook" pitchFamily="18" charset="0"/>
              </a:rPr>
              <a:t>Gly</a:t>
            </a:r>
            <a:r>
              <a:rPr lang="cs-CZ" altLang="en-US" sz="2400" b="1" dirty="0" smtClean="0">
                <a:latin typeface="New Century Schoolbook" pitchFamily="18" charset="0"/>
              </a:rPr>
              <a:t>, </a:t>
            </a:r>
            <a:r>
              <a:rPr lang="en-US" altLang="en-US" sz="2400" b="1" dirty="0" smtClean="0">
                <a:latin typeface="New Century Schoolbook" pitchFamily="18" charset="0"/>
              </a:rPr>
              <a:t>Pro</a:t>
            </a:r>
            <a:r>
              <a:rPr lang="cs-CZ" altLang="en-US" sz="2400" b="1" dirty="0" smtClean="0">
                <a:latin typeface="New Century Schoolbook" pitchFamily="18" charset="0"/>
              </a:rPr>
              <a:t>,</a:t>
            </a:r>
          </a:p>
          <a:p>
            <a:pPr marL="442913" indent="-179388" algn="ctr">
              <a:buNone/>
            </a:pPr>
            <a:r>
              <a:rPr lang="en-US" altLang="en-US" sz="2400" b="1" dirty="0" smtClean="0">
                <a:latin typeface="New Century Schoolbook" pitchFamily="18" charset="0"/>
              </a:rPr>
              <a:t>Ser</a:t>
            </a:r>
            <a:r>
              <a:rPr lang="cs-CZ" altLang="en-US" sz="2400" b="1" dirty="0" smtClean="0">
                <a:latin typeface="New Century Schoolbook" pitchFamily="18" charset="0"/>
              </a:rPr>
              <a:t>, </a:t>
            </a:r>
            <a:r>
              <a:rPr lang="en-US" altLang="en-US" sz="2400" b="1" dirty="0" err="1" smtClean="0">
                <a:latin typeface="New Century Schoolbook" pitchFamily="18" charset="0"/>
              </a:rPr>
              <a:t>Cys</a:t>
            </a:r>
            <a:r>
              <a:rPr lang="en-US" altLang="en-US" sz="2400" b="1" dirty="0" smtClean="0">
                <a:latin typeface="New Century Schoolbook" pitchFamily="18" charset="0"/>
              </a:rPr>
              <a:t> (</a:t>
            </a:r>
            <a:r>
              <a:rPr lang="cs-CZ" altLang="en-US" sz="2400" b="1" dirty="0" smtClean="0">
                <a:latin typeface="New Century Schoolbook" pitchFamily="18" charset="0"/>
              </a:rPr>
              <a:t>z </a:t>
            </a:r>
            <a:r>
              <a:rPr lang="en-US" altLang="en-US" sz="2400" b="1" dirty="0" smtClean="0">
                <a:latin typeface="New Century Schoolbook" pitchFamily="18" charset="0"/>
              </a:rPr>
              <a:t>Met</a:t>
            </a:r>
            <a:r>
              <a:rPr lang="cs-CZ" altLang="en-US" sz="2400" b="1" dirty="0" smtClean="0">
                <a:latin typeface="New Century Schoolbook" pitchFamily="18" charset="0"/>
              </a:rPr>
              <a:t> !</a:t>
            </a:r>
            <a:r>
              <a:rPr lang="en-US" altLang="en-US" sz="2400" b="1" dirty="0" smtClean="0">
                <a:latin typeface="New Century Schoolbook" pitchFamily="18" charset="0"/>
              </a:rPr>
              <a:t>)</a:t>
            </a:r>
            <a:r>
              <a:rPr lang="cs-CZ" altLang="en-US" sz="2400" b="1" dirty="0" smtClean="0">
                <a:latin typeface="New Century Schoolbook" pitchFamily="18" charset="0"/>
              </a:rPr>
              <a:t>, </a:t>
            </a:r>
            <a:r>
              <a:rPr lang="en-US" altLang="en-US" sz="2400" b="1" dirty="0" smtClean="0">
                <a:latin typeface="New Century Schoolbook" pitchFamily="18" charset="0"/>
              </a:rPr>
              <a:t>Tyr (</a:t>
            </a:r>
            <a:r>
              <a:rPr lang="cs-CZ" altLang="en-US" sz="2400" b="1" dirty="0" smtClean="0">
                <a:latin typeface="New Century Schoolbook" pitchFamily="18" charset="0"/>
              </a:rPr>
              <a:t>z </a:t>
            </a:r>
            <a:r>
              <a:rPr lang="en-US" altLang="en-US" sz="2400" b="1" dirty="0" err="1" smtClean="0">
                <a:latin typeface="New Century Schoolbook" pitchFamily="18" charset="0"/>
              </a:rPr>
              <a:t>Phe</a:t>
            </a:r>
            <a:r>
              <a:rPr lang="cs-CZ" altLang="en-US" sz="2400" b="1" dirty="0" smtClean="0">
                <a:latin typeface="New Century Schoolbook" pitchFamily="18" charset="0"/>
              </a:rPr>
              <a:t>!</a:t>
            </a:r>
            <a:r>
              <a:rPr lang="en-US" altLang="en-US" sz="2400" b="1" dirty="0" smtClean="0">
                <a:latin typeface="New Century Schoolbook" pitchFamily="18" charset="0"/>
              </a:rPr>
              <a:t>)</a:t>
            </a:r>
            <a:endParaRPr lang="cs-CZ" sz="2400" dirty="0"/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1537320" y="-27384"/>
            <a:ext cx="4474840" cy="93836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Rozdělení AMK</a:t>
            </a:r>
            <a:endParaRPr kumimoji="0" lang="cs-CZ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4"/>
          <p:cNvSpPr txBox="1">
            <a:spLocks/>
          </p:cNvSpPr>
          <p:nvPr/>
        </p:nvSpPr>
        <p:spPr>
          <a:xfrm>
            <a:off x="323528" y="908720"/>
            <a:ext cx="6048672" cy="576064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vert="horz">
            <a:normAutofit/>
          </a:bodyPr>
          <a:lstStyle/>
          <a:p>
            <a:pPr marL="514350" indent="-514350">
              <a:spcBef>
                <a:spcPct val="20000"/>
              </a:spcBef>
              <a:buClr>
                <a:srgbClr val="002060"/>
              </a:buClr>
              <a:buSzPct val="95000"/>
              <a:buFont typeface="+mj-lt"/>
              <a:buAutoNum type="arabicPeriod" startAt="3"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cs-CZ" sz="2600" dirty="0" smtClean="0"/>
              <a:t>Podle významu ve výživě člověka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002060"/>
              </a:buClr>
              <a:buFont typeface="+mj-lt"/>
              <a:buAutoNum type="arabicParenR"/>
            </a:pPr>
            <a:r>
              <a:rPr lang="cs-CZ" b="1" dirty="0" smtClean="0">
                <a:solidFill>
                  <a:srgbClr val="002060"/>
                </a:solidFill>
              </a:rPr>
              <a:t>Přítomné ve všech organismech</a:t>
            </a:r>
            <a:r>
              <a:rPr lang="cs-CZ" dirty="0" smtClean="0">
                <a:solidFill>
                  <a:srgbClr val="002060"/>
                </a:solidFill>
              </a:rPr>
              <a:t>:</a:t>
            </a:r>
          </a:p>
          <a:p>
            <a:pPr marL="623888" indent="-360000">
              <a:buClr>
                <a:srgbClr val="002060"/>
              </a:buClr>
              <a:buFontTx/>
              <a:buChar char="-"/>
            </a:pPr>
            <a:r>
              <a:rPr lang="cs-CZ" b="1" dirty="0" smtClean="0"/>
              <a:t>20</a:t>
            </a:r>
            <a:r>
              <a:rPr lang="cs-CZ" dirty="0" smtClean="0"/>
              <a:t> </a:t>
            </a:r>
            <a:r>
              <a:rPr lang="cs-CZ" dirty="0" err="1" smtClean="0"/>
              <a:t>proteinogenních</a:t>
            </a:r>
            <a:r>
              <a:rPr lang="cs-CZ" dirty="0" smtClean="0"/>
              <a:t> aminokyselin (kódovaných aminokyselin)</a:t>
            </a:r>
          </a:p>
          <a:p>
            <a:pPr marL="623888" indent="-360363">
              <a:buClr>
                <a:srgbClr val="002060"/>
              </a:buClr>
              <a:buFontTx/>
              <a:buChar char="-"/>
            </a:pPr>
            <a:r>
              <a:rPr lang="cs-CZ" dirty="0" smtClean="0"/>
              <a:t>pozn.  Genetický kód – univerzální a degenerovaný</a:t>
            </a:r>
          </a:p>
          <a:p>
            <a:pPr marL="541338" indent="-514350">
              <a:buClr>
                <a:srgbClr val="002060"/>
              </a:buClr>
              <a:buFont typeface="+mj-lt"/>
              <a:buAutoNum type="arabicParenR" startAt="2"/>
            </a:pPr>
            <a:r>
              <a:rPr lang="cs-CZ" b="1" dirty="0" smtClean="0">
                <a:solidFill>
                  <a:srgbClr val="002060"/>
                </a:solidFill>
              </a:rPr>
              <a:t>Přítomné jen v některých organismech:</a:t>
            </a:r>
          </a:p>
          <a:p>
            <a:pPr marL="625475" indent="-361950">
              <a:buClr>
                <a:srgbClr val="002060"/>
              </a:buClr>
              <a:buFontTx/>
              <a:buChar char="-"/>
            </a:pPr>
            <a:r>
              <a:rPr lang="cs-CZ" b="1" dirty="0" smtClean="0"/>
              <a:t>2</a:t>
            </a:r>
            <a:r>
              <a:rPr lang="cs-CZ" dirty="0" smtClean="0"/>
              <a:t> </a:t>
            </a:r>
            <a:r>
              <a:rPr lang="cs-CZ" dirty="0" err="1" smtClean="0"/>
              <a:t>proteinogenní</a:t>
            </a:r>
            <a:r>
              <a:rPr lang="cs-CZ" dirty="0" smtClean="0"/>
              <a:t> aminokyseliny – </a:t>
            </a:r>
            <a:r>
              <a:rPr lang="cs-CZ" b="1" dirty="0" err="1" smtClean="0">
                <a:solidFill>
                  <a:srgbClr val="FF0000"/>
                </a:solidFill>
              </a:rPr>
              <a:t>selenocystein</a:t>
            </a:r>
            <a:r>
              <a:rPr lang="cs-CZ" dirty="0" smtClean="0"/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pyrrolysin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625475" indent="-361950">
              <a:buClr>
                <a:srgbClr val="002060"/>
              </a:buClr>
              <a:buFontTx/>
              <a:buChar char="-"/>
            </a:pPr>
            <a:r>
              <a:rPr lang="cs-CZ" dirty="0" smtClean="0"/>
              <a:t>Další aminokyseliny, které nejsou kódované: součást různých biochemických procesů</a:t>
            </a:r>
            <a:br>
              <a:rPr lang="cs-CZ" dirty="0" smtClean="0"/>
            </a:br>
            <a:r>
              <a:rPr lang="cs-CZ" dirty="0" smtClean="0"/>
              <a:t>(např. 4-hydroxyprolin, ornitin, citrulin apod.)</a:t>
            </a:r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1249288" y="332656"/>
            <a:ext cx="4330824" cy="93836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Rozdělení AMK</a:t>
            </a:r>
            <a:endParaRPr kumimoji="0" lang="cs-CZ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4"/>
          <p:cNvSpPr txBox="1">
            <a:spLocks/>
          </p:cNvSpPr>
          <p:nvPr/>
        </p:nvSpPr>
        <p:spPr>
          <a:xfrm>
            <a:off x="323528" y="1412776"/>
            <a:ext cx="2880320" cy="576064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vert="horz">
            <a:normAutofit/>
          </a:bodyPr>
          <a:lstStyle/>
          <a:p>
            <a:pPr marL="514350" indent="-514350">
              <a:spcBef>
                <a:spcPct val="20000"/>
              </a:spcBef>
              <a:buClr>
                <a:srgbClr val="002060"/>
              </a:buClr>
              <a:buSzPct val="95000"/>
              <a:buFont typeface="+mj-lt"/>
              <a:buAutoNum type="arabicPeriod" startAt="4"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cs-CZ" sz="2600" dirty="0" smtClean="0"/>
              <a:t>Podle výskytu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548680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Nekódované </a:t>
            </a:r>
            <a:r>
              <a:rPr lang="cs-CZ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proteinogenní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amk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998538" y="2132856"/>
          <a:ext cx="2357438" cy="1574800"/>
        </p:xfrm>
        <a:graphic>
          <a:graphicData uri="http://schemas.openxmlformats.org/presentationml/2006/ole">
            <p:oleObj spid="_x0000_s28674" name="ChemSketch" r:id="rId3" imgW="1115640" imgH="746640" progId="ACD.ChemSketch.20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941867" y="1671191"/>
            <a:ext cx="4833311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L-</a:t>
            </a:r>
            <a:r>
              <a:rPr lang="cs-CZ" sz="2400" b="1" dirty="0" err="1" smtClean="0"/>
              <a:t>Selenocystein</a:t>
            </a:r>
            <a:r>
              <a:rPr lang="cs-CZ" sz="2400" b="1" dirty="0" smtClean="0"/>
              <a:t>, Se-</a:t>
            </a:r>
            <a:r>
              <a:rPr lang="cs-CZ" sz="2400" b="1" dirty="0" err="1" smtClean="0"/>
              <a:t>Cys</a:t>
            </a:r>
            <a:r>
              <a:rPr lang="cs-CZ" sz="2400" b="1" dirty="0" smtClean="0"/>
              <a:t>, (Sec), U</a:t>
            </a:r>
            <a:endParaRPr lang="cs-CZ" sz="2400" b="1" dirty="0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5322962" y="2348880"/>
          <a:ext cx="3065462" cy="1222375"/>
        </p:xfrm>
        <a:graphic>
          <a:graphicData uri="http://schemas.openxmlformats.org/presentationml/2006/ole">
            <p:oleObj spid="_x0000_s28675" name="ChemSketch" r:id="rId4" imgW="1444680" imgH="576000" progId="ACD.ChemSketch.20">
              <p:embed/>
            </p:oleObj>
          </a:graphicData>
        </a:graphic>
      </p:graphicFrame>
      <p:sp>
        <p:nvSpPr>
          <p:cNvPr id="7" name="Zaoblený obdélník 6"/>
          <p:cNvSpPr/>
          <p:nvPr/>
        </p:nvSpPr>
        <p:spPr>
          <a:xfrm>
            <a:off x="5220072" y="2204864"/>
            <a:ext cx="3240360" cy="1368152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107504" y="3501008"/>
          <a:ext cx="5265738" cy="1757362"/>
        </p:xfrm>
        <a:graphic>
          <a:graphicData uri="http://schemas.openxmlformats.org/presentationml/2006/ole">
            <p:oleObj spid="_x0000_s28676" name="ChemSketch" r:id="rId5" imgW="2462760" imgH="822960" progId="ACD.ChemSketch.20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2180530" y="5229200"/>
          <a:ext cx="6711950" cy="1411287"/>
        </p:xfrm>
        <a:graphic>
          <a:graphicData uri="http://schemas.openxmlformats.org/presentationml/2006/ole">
            <p:oleObj spid="_x0000_s28677" name="ChemSketch" r:id="rId6" imgW="3200400" imgH="673560" progId="ACD.ChemSketch.20">
              <p:embed/>
            </p:oleObj>
          </a:graphicData>
        </a:graphic>
      </p:graphicFrame>
      <p:sp>
        <p:nvSpPr>
          <p:cNvPr id="10" name="Zaoblený obdélník 9"/>
          <p:cNvSpPr/>
          <p:nvPr/>
        </p:nvSpPr>
        <p:spPr>
          <a:xfrm>
            <a:off x="2051720" y="5229200"/>
            <a:ext cx="6912768" cy="1368152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1835696" y="2636912"/>
            <a:ext cx="1296144" cy="792088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0" y="3742009"/>
            <a:ext cx="3923928" cy="1512168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774745" y="4695527"/>
            <a:ext cx="2993833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L-</a:t>
            </a:r>
            <a:r>
              <a:rPr lang="cs-CZ" sz="2400" b="1" dirty="0" err="1" smtClean="0"/>
              <a:t>Pyrrolysin</a:t>
            </a:r>
            <a:r>
              <a:rPr lang="cs-CZ" sz="2400" b="1" dirty="0" smtClean="0"/>
              <a:t>, Pyl, O</a:t>
            </a:r>
            <a:endParaRPr lang="cs-CZ" sz="2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896218" y="3939538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915816" y="248762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b="1" dirty="0" smtClean="0">
                <a:solidFill>
                  <a:srgbClr val="FF0000"/>
                </a:solidFill>
              </a:rPr>
              <a:t>(R)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cap="all" dirty="0" smtClean="0"/>
              <a:t>Aminokyseliny II</a:t>
            </a:r>
            <a:endParaRPr lang="cs-CZ" cap="all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196680"/>
            <a:ext cx="7854696" cy="1752600"/>
          </a:xfrm>
        </p:spPr>
        <p:txBody>
          <a:bodyPr/>
          <a:lstStyle/>
          <a:p>
            <a:r>
              <a:rPr lang="cs-CZ" cap="all" dirty="0" smtClean="0"/>
              <a:t>Přehled </a:t>
            </a:r>
            <a:r>
              <a:rPr lang="cs-CZ" cap="all" dirty="0" err="1" smtClean="0"/>
              <a:t>proteinogenních</a:t>
            </a:r>
            <a:r>
              <a:rPr lang="cs-CZ" cap="all" dirty="0" smtClean="0"/>
              <a:t> aminokyselin</a:t>
            </a:r>
          </a:p>
          <a:p>
            <a:r>
              <a:rPr lang="cs-CZ" cap="all" dirty="0" smtClean="0"/>
              <a:t>Chemické reakce aminokyselin</a:t>
            </a:r>
            <a:endParaRPr lang="cs-CZ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obsah 2"/>
          <p:cNvSpPr txBox="1">
            <a:spLocks/>
          </p:cNvSpPr>
          <p:nvPr/>
        </p:nvSpPr>
        <p:spPr>
          <a:xfrm>
            <a:off x="35496" y="3356992"/>
            <a:ext cx="4605180" cy="280831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179388" marR="0" lvl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Hydroxyprolin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 </a:t>
            </a:r>
            <a:r>
              <a:rPr kumimoji="0" lang="cs-C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hydroxylysin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 vyskytují v  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kolagenu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dalších proteinech (želatina)</a:t>
            </a:r>
          </a:p>
          <a:p>
            <a:pPr marL="179388" marR="0" lvl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lang="cs-CZ" sz="2400" dirty="0" smtClean="0">
                <a:sym typeface="Symbol"/>
              </a:rPr>
              <a:t>Hydroxylované postranní řetězce zvyšují stabilitu vytvářených fibril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9388" marR="0" lvl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lang="cs-CZ" sz="2400" dirty="0" smtClean="0"/>
              <a:t>Modifikace závisí na přítomnosti </a:t>
            </a:r>
            <a:r>
              <a:rPr lang="cs-CZ" sz="2400" b="1" dirty="0" smtClean="0"/>
              <a:t>vitamínu C</a:t>
            </a:r>
            <a:r>
              <a:rPr lang="cs-CZ" sz="2400" dirty="0" smtClean="0"/>
              <a:t>.</a:t>
            </a:r>
          </a:p>
          <a:p>
            <a:pPr marL="179388" marR="0" lvl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Nedostatek vitamínu C se projevuje v poruchách metabolismu kolagenu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cs-CZ" sz="22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35496" y="3356992"/>
            <a:ext cx="4392488" cy="2736304"/>
          </a:xfrm>
          <a:prstGeom prst="roundRect">
            <a:avLst/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5232" y="402400"/>
            <a:ext cx="6131024" cy="938368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Deriváty aminokyselin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4008958" y="1484784"/>
          <a:ext cx="4235450" cy="1562100"/>
        </p:xfrm>
        <a:graphic>
          <a:graphicData uri="http://schemas.openxmlformats.org/presentationml/2006/ole">
            <p:oleObj spid="_x0000_s35842" name="ChemSketch" r:id="rId3" imgW="2023920" imgH="746640" progId="ACD.ChemSketch.20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7504" y="1484784"/>
            <a:ext cx="2658164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L-Cystin,  </a:t>
            </a:r>
            <a:r>
              <a:rPr lang="cs-CZ" sz="2400" b="1" dirty="0" err="1" smtClean="0"/>
              <a:t>CySSCy</a:t>
            </a:r>
            <a:endParaRPr lang="cs-CZ" sz="2400" b="1" dirty="0"/>
          </a:p>
        </p:txBody>
      </p:sp>
      <p:sp>
        <p:nvSpPr>
          <p:cNvPr id="6" name="Obdélník 5"/>
          <p:cNvSpPr/>
          <p:nvPr/>
        </p:nvSpPr>
        <p:spPr>
          <a:xfrm>
            <a:off x="5809991" y="1844824"/>
            <a:ext cx="648072" cy="72008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01786" y="2564904"/>
            <a:ext cx="1574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Disulfidický 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můstek</a:t>
            </a:r>
            <a:endParaRPr lang="cs-CZ" b="1" dirty="0">
              <a:solidFill>
                <a:srgbClr val="FF0000"/>
              </a:solidFill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4211960" y="3452663"/>
          <a:ext cx="1993900" cy="1560513"/>
        </p:xfrm>
        <a:graphic>
          <a:graphicData uri="http://schemas.openxmlformats.org/presentationml/2006/ole">
            <p:oleObj spid="_x0000_s35844" name="ChemSketch" r:id="rId4" imgW="1039320" imgH="813960" progId="ACD.ChemSketch.20">
              <p:embed/>
            </p:oleObj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07504" y="2780928"/>
            <a:ext cx="3342903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L-Hydroxyprolin, </a:t>
            </a:r>
            <a:r>
              <a:rPr lang="cs-CZ" sz="2400" b="1" dirty="0" err="1" smtClean="0"/>
              <a:t>Hyp</a:t>
            </a:r>
            <a:endParaRPr lang="cs-CZ" sz="24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269756" y="3861048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(S)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639710" y="3501008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(R)</a:t>
            </a:r>
            <a:endParaRPr lang="cs-CZ" b="1" dirty="0">
              <a:solidFill>
                <a:srgbClr val="FF0000"/>
              </a:solidFill>
            </a:endParaRPr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7348859" y="2924944"/>
          <a:ext cx="1471613" cy="1606550"/>
        </p:xfrm>
        <a:graphic>
          <a:graphicData uri="http://schemas.openxmlformats.org/presentationml/2006/ole">
            <p:oleObj spid="_x0000_s35845" name="ChemSketch" r:id="rId5" imgW="762120" imgH="831960" progId="ACD.ChemSketch.20">
              <p:embed/>
            </p:oleObj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7541163" y="3072008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(R)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894413" y="3379366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(S)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211960" y="500388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(2S;4R)L-4-hydroxyprolin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228184" y="453149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(2S;3R)L-3-hydroxyprolin</a:t>
            </a:r>
            <a:endParaRPr lang="cs-CZ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07504" y="6207695"/>
            <a:ext cx="320421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L-</a:t>
            </a:r>
            <a:r>
              <a:rPr lang="cs-CZ" sz="2400" b="1" dirty="0" err="1" smtClean="0"/>
              <a:t>HydroxyLysin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Hyp</a:t>
            </a:r>
            <a:endParaRPr lang="cs-CZ" sz="2400" b="1" dirty="0"/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4611167" y="5312115"/>
          <a:ext cx="3777257" cy="1573269"/>
        </p:xfrm>
        <a:graphic>
          <a:graphicData uri="http://schemas.openxmlformats.org/presentationml/2006/ole">
            <p:oleObj spid="_x0000_s35846" name="ChemSketch" r:id="rId6" imgW="1792080" imgH="746640" progId="ACD.ChemSketch.20">
              <p:embed/>
            </p:oleObj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6966290" y="5862514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(S)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686620" y="6003797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(R)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467544" y="4653136"/>
            <a:ext cx="4248472" cy="1944216"/>
          </a:xfrm>
          <a:prstGeom prst="roundRect">
            <a:avLst/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70876" y="2132856"/>
            <a:ext cx="4605180" cy="208823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179388" marR="0" lvl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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cs-CZ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karboxyglutamová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kyselina 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 nachází v některých proteinech zapojených v krevním srážení.</a:t>
            </a:r>
          </a:p>
          <a:p>
            <a:pPr marL="179388" marR="0" lvl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lang="cs-CZ" sz="2200" dirty="0" smtClean="0"/>
              <a:t>Modifikace závisí na přítomnosti vitamínu K.</a:t>
            </a:r>
          </a:p>
          <a:p>
            <a:pPr marL="179388" marR="0" lvl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Zvyšuje schopnost proteinových faktorů vázat Ca</a:t>
            </a:r>
            <a:r>
              <a:rPr kumimoji="0" lang="cs-CZ" sz="2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2+</a:t>
            </a:r>
            <a:endParaRPr kumimoji="0" lang="cs-CZ" sz="22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7240" y="548680"/>
            <a:ext cx="6347048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Deriváty aminokyselin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81872"/>
            <a:ext cx="4114800" cy="1887488"/>
          </a:xfrm>
        </p:spPr>
        <p:txBody>
          <a:bodyPr>
            <a:normAutofit lnSpcReduction="10000"/>
          </a:bodyPr>
          <a:lstStyle/>
          <a:p>
            <a:pPr marL="179388" indent="-179388"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cs-CZ" sz="2000" dirty="0" smtClean="0"/>
              <a:t>P</a:t>
            </a:r>
            <a:r>
              <a:rPr lang="en-US" sz="2000" dirty="0" err="1" smtClean="0"/>
              <a:t>osttranslační</a:t>
            </a:r>
            <a:r>
              <a:rPr lang="en-US" sz="2000" dirty="0" smtClean="0"/>
              <a:t> </a:t>
            </a:r>
            <a:r>
              <a:rPr lang="en-US" sz="2000" dirty="0" err="1" smtClean="0"/>
              <a:t>methylací</a:t>
            </a:r>
            <a:r>
              <a:rPr lang="en-US" sz="2000" dirty="0" smtClean="0"/>
              <a:t> His v </a:t>
            </a:r>
            <a:r>
              <a:rPr lang="en-US" sz="2000" dirty="0" err="1" smtClean="0"/>
              <a:t>aktinu</a:t>
            </a:r>
            <a:r>
              <a:rPr lang="en-US" sz="2000" dirty="0" smtClean="0"/>
              <a:t>/</a:t>
            </a:r>
            <a:r>
              <a:rPr lang="en-US" sz="2000" dirty="0" err="1" smtClean="0"/>
              <a:t>myosinu</a:t>
            </a:r>
            <a:r>
              <a:rPr lang="en-US" sz="2000" dirty="0" smtClean="0"/>
              <a:t> </a:t>
            </a:r>
            <a:r>
              <a:rPr lang="en-US" sz="2000" dirty="0" err="1" smtClean="0"/>
              <a:t>vzniká</a:t>
            </a:r>
            <a:r>
              <a:rPr lang="en-US" sz="2000" dirty="0" smtClean="0"/>
              <a:t>                   3-methylhistidin</a:t>
            </a:r>
            <a:r>
              <a:rPr lang="cs-CZ" sz="2000" dirty="0" smtClean="0"/>
              <a:t>.</a:t>
            </a:r>
          </a:p>
          <a:p>
            <a:pPr marL="179388" indent="-179388"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cs-CZ" sz="2000" dirty="0" smtClean="0"/>
              <a:t>J</a:t>
            </a:r>
            <a:r>
              <a:rPr lang="en-US" sz="2000" dirty="0" err="1" smtClean="0"/>
              <a:t>eho</a:t>
            </a:r>
            <a:r>
              <a:rPr lang="en-US" sz="2000" dirty="0" smtClean="0"/>
              <a:t> </a:t>
            </a:r>
            <a:r>
              <a:rPr lang="en-US" sz="2000" dirty="0" err="1" smtClean="0"/>
              <a:t>exkrece</a:t>
            </a:r>
            <a:r>
              <a:rPr lang="en-US" sz="2000" dirty="0" smtClean="0"/>
              <a:t> </a:t>
            </a:r>
            <a:r>
              <a:rPr lang="en-US" sz="2000" dirty="0" err="1" smtClean="0"/>
              <a:t>močí</a:t>
            </a:r>
            <a:r>
              <a:rPr lang="en-US" sz="2000" dirty="0" smtClean="0"/>
              <a:t> je </a:t>
            </a:r>
            <a:r>
              <a:rPr lang="en-US" sz="2000" dirty="0" err="1" smtClean="0"/>
              <a:t>indikátorem</a:t>
            </a:r>
            <a:r>
              <a:rPr lang="en-US" sz="2000" dirty="0" smtClean="0"/>
              <a:t> </a:t>
            </a:r>
            <a:r>
              <a:rPr lang="cs-CZ" sz="2000" dirty="0" smtClean="0"/>
              <a:t>odbourávání </a:t>
            </a:r>
            <a:r>
              <a:rPr lang="en-US" sz="2000" dirty="0" err="1" smtClean="0"/>
              <a:t>prote</a:t>
            </a:r>
            <a:r>
              <a:rPr lang="cs-CZ" sz="2000" dirty="0" err="1" smtClean="0"/>
              <a:t>inů</a:t>
            </a:r>
            <a:r>
              <a:rPr lang="cs-CZ" sz="2000" dirty="0" smtClean="0"/>
              <a:t> kosterního svalstva.</a:t>
            </a:r>
          </a:p>
          <a:p>
            <a:endParaRPr lang="cs-CZ" sz="2000" dirty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5319216" y="1988840"/>
          <a:ext cx="2997200" cy="1873250"/>
        </p:xfrm>
        <a:graphic>
          <a:graphicData uri="http://schemas.openxmlformats.org/presentationml/2006/ole">
            <p:oleObj spid="_x0000_s38914" name="ChemSketch" r:id="rId3" imgW="1429560" imgH="893160" progId="ACD.ChemSketch.20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94680" y="1556792"/>
            <a:ext cx="4522648" cy="40011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cap="all" dirty="0" smtClean="0">
                <a:sym typeface="Symbol"/>
              </a:rPr>
              <a:t></a:t>
            </a:r>
            <a:r>
              <a:rPr lang="cs-CZ" sz="2000" b="1" cap="all" dirty="0" smtClean="0"/>
              <a:t>-</a:t>
            </a:r>
            <a:r>
              <a:rPr lang="cs-CZ" sz="2000" b="1" cap="all" dirty="0" err="1" smtClean="0"/>
              <a:t>karboxyglutamová</a:t>
            </a:r>
            <a:r>
              <a:rPr lang="cs-CZ" sz="2000" b="1" cap="all" dirty="0" smtClean="0"/>
              <a:t> kyselina</a:t>
            </a:r>
            <a:endParaRPr lang="cs-CZ" sz="2000" b="1" cap="all" dirty="0"/>
          </a:p>
        </p:txBody>
      </p:sp>
      <p:sp>
        <p:nvSpPr>
          <p:cNvPr id="6" name="Zaoblený obdélník 5"/>
          <p:cNvSpPr/>
          <p:nvPr/>
        </p:nvSpPr>
        <p:spPr>
          <a:xfrm>
            <a:off x="422672" y="2060848"/>
            <a:ext cx="4248472" cy="1944216"/>
          </a:xfrm>
          <a:prstGeom prst="roundRect">
            <a:avLst/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5728345" y="4181053"/>
          <a:ext cx="2732087" cy="2200275"/>
        </p:xfrm>
        <a:graphic>
          <a:graphicData uri="http://schemas.openxmlformats.org/presentationml/2006/ole">
            <p:oleObj spid="_x0000_s38915" name="ChemSketch" r:id="rId4" imgW="1304640" imgH="1048680" progId="ACD.ChemSketch.20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495254" y="4149080"/>
            <a:ext cx="2663614" cy="40011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cap="all" dirty="0" smtClean="0">
                <a:sym typeface="Symbol"/>
              </a:rPr>
              <a:t>3-</a:t>
            </a:r>
            <a:r>
              <a:rPr lang="cs-CZ" sz="2000" b="1" cap="all" dirty="0" err="1" smtClean="0">
                <a:sym typeface="Symbol"/>
              </a:rPr>
              <a:t>methylhistidin</a:t>
            </a:r>
            <a:endParaRPr lang="cs-CZ" sz="2000" b="1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aoblený obdélník 16"/>
          <p:cNvSpPr/>
          <p:nvPr/>
        </p:nvSpPr>
        <p:spPr>
          <a:xfrm>
            <a:off x="35496" y="3573016"/>
            <a:ext cx="3096344" cy="2736304"/>
          </a:xfrm>
          <a:prstGeom prst="roundRect">
            <a:avLst/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3224" y="476672"/>
            <a:ext cx="7787208" cy="722344"/>
          </a:xfrm>
        </p:spPr>
        <p:txBody>
          <a:bodyPr>
            <a:normAutofit fontScale="90000"/>
          </a:bodyPr>
          <a:lstStyle/>
          <a:p>
            <a:r>
              <a:rPr lang="cs-CZ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Neproteinogenní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aminokyseliny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4067944" y="1310106"/>
          <a:ext cx="4819650" cy="2235200"/>
        </p:xfrm>
        <a:graphic>
          <a:graphicData uri="http://schemas.openxmlformats.org/presentationml/2006/ole">
            <p:oleObj spid="_x0000_s36866" name="ChemSketch" r:id="rId3" imgW="2286000" imgH="1060560" progId="ACD.ChemSketch.20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622454" y="3610344"/>
            <a:ext cx="5220072" cy="123110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(R1 ; R2 ; R3 ; R 4) = H </a:t>
            </a:r>
            <a:r>
              <a:rPr lang="cs-CZ" sz="2000" b="1" dirty="0" smtClean="0">
                <a:sym typeface="Symbol"/>
              </a:rPr>
              <a:t> </a:t>
            </a:r>
            <a:r>
              <a:rPr lang="cs-CZ" sz="2000" b="1" u="sng" cap="all" dirty="0" err="1" smtClean="0"/>
              <a:t>Thyronin</a:t>
            </a:r>
            <a:endParaRPr lang="cs-CZ" sz="2000" b="1" u="sng" cap="all" dirty="0" smtClean="0"/>
          </a:p>
          <a:p>
            <a:r>
              <a:rPr lang="cs-CZ" b="1" dirty="0" smtClean="0"/>
              <a:t>(R1 ; R2 ; R3 ; R4) = I </a:t>
            </a:r>
            <a:r>
              <a:rPr lang="cs-CZ" b="1" dirty="0" smtClean="0">
                <a:sym typeface="Symbol"/>
              </a:rPr>
              <a:t> </a:t>
            </a:r>
            <a:r>
              <a:rPr lang="cs-CZ" b="1" cap="all" dirty="0" err="1" smtClean="0"/>
              <a:t>Tetrajodthyronin</a:t>
            </a:r>
            <a:r>
              <a:rPr lang="cs-CZ" b="1" dirty="0" smtClean="0"/>
              <a:t> </a:t>
            </a:r>
          </a:p>
          <a:p>
            <a:r>
              <a:rPr lang="cs-CZ" b="1" dirty="0" smtClean="0"/>
              <a:t>(</a:t>
            </a:r>
            <a:r>
              <a:rPr lang="cs-CZ" b="1" dirty="0" err="1" smtClean="0"/>
              <a:t>Thyroxin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(R1 ; R2 ; R3 = I ; R4 = H) </a:t>
            </a:r>
            <a:r>
              <a:rPr lang="cs-CZ" b="1" dirty="0" smtClean="0">
                <a:sym typeface="Symbol"/>
              </a:rPr>
              <a:t> </a:t>
            </a:r>
            <a:r>
              <a:rPr lang="cs-CZ" b="1" cap="all" dirty="0" err="1" smtClean="0"/>
              <a:t>Trijodthyronin</a:t>
            </a:r>
            <a:endParaRPr lang="cs-CZ" b="1" cap="all" dirty="0"/>
          </a:p>
        </p:txBody>
      </p:sp>
      <p:sp>
        <p:nvSpPr>
          <p:cNvPr id="6" name="TextovéPole 5"/>
          <p:cNvSpPr txBox="1"/>
          <p:nvPr/>
        </p:nvSpPr>
        <p:spPr>
          <a:xfrm>
            <a:off x="7654489" y="2623057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312368" y="4968552"/>
            <a:ext cx="6156176" cy="1916832"/>
          </a:xfrm>
        </p:spPr>
        <p:txBody>
          <a:bodyPr>
            <a:noAutofit/>
          </a:bodyPr>
          <a:lstStyle/>
          <a:p>
            <a:pPr marL="0" indent="0">
              <a:lnSpc>
                <a:spcPts val="2200"/>
              </a:lnSpc>
              <a:buNone/>
            </a:pPr>
            <a:r>
              <a:rPr lang="cs-CZ" sz="2000" b="1" cap="all" dirty="0" err="1" smtClean="0">
                <a:solidFill>
                  <a:srgbClr val="FF0000"/>
                </a:solidFill>
              </a:rPr>
              <a:t>Thyroxin</a:t>
            </a:r>
            <a:r>
              <a:rPr lang="cs-CZ" sz="2000" dirty="0" smtClean="0"/>
              <a:t> je </a:t>
            </a:r>
            <a:r>
              <a:rPr lang="cs-CZ" sz="2000" u="sng" dirty="0" err="1" smtClean="0"/>
              <a:t>prohormon</a:t>
            </a:r>
            <a:r>
              <a:rPr lang="cs-CZ" sz="2000" dirty="0" smtClean="0"/>
              <a:t>, vlastním hormonem je </a:t>
            </a:r>
            <a:r>
              <a:rPr lang="cs-CZ" sz="2000" b="1" cap="all" dirty="0" err="1" smtClean="0">
                <a:solidFill>
                  <a:srgbClr val="FF0000"/>
                </a:solidFill>
              </a:rPr>
              <a:t>trijodtyronin</a:t>
            </a:r>
            <a:r>
              <a:rPr lang="cs-CZ" sz="2000" dirty="0" smtClean="0"/>
              <a:t>. Tvoří se až v cílových buňkách.</a:t>
            </a:r>
          </a:p>
          <a:p>
            <a:pPr marL="0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cs-CZ" sz="2000" dirty="0" smtClean="0"/>
              <a:t>V buňkách řídí oxidaci živin a míru jejich využití. Ovlivňuje  činnost nervové a pohlavní soustavy. Sekreci </a:t>
            </a:r>
            <a:r>
              <a:rPr lang="cs-CZ" sz="2000" dirty="0" err="1" smtClean="0"/>
              <a:t>thyroxinu</a:t>
            </a:r>
            <a:r>
              <a:rPr lang="cs-CZ" sz="2000" dirty="0" smtClean="0"/>
              <a:t> řídí TSH hormon -  </a:t>
            </a:r>
            <a:r>
              <a:rPr lang="cs-CZ" sz="2000" b="1" dirty="0" err="1" smtClean="0">
                <a:solidFill>
                  <a:srgbClr val="FF0000"/>
                </a:solidFill>
              </a:rPr>
              <a:t>thyreotropní</a:t>
            </a:r>
            <a:r>
              <a:rPr lang="cs-CZ" sz="2000" b="1" dirty="0" smtClean="0">
                <a:solidFill>
                  <a:srgbClr val="FF0000"/>
                </a:solidFill>
              </a:rPr>
              <a:t> hormon </a:t>
            </a:r>
            <a:r>
              <a:rPr lang="cs-CZ" sz="2000" dirty="0" err="1" smtClean="0"/>
              <a:t>secernovaný</a:t>
            </a:r>
            <a:r>
              <a:rPr lang="cs-CZ" sz="2000" dirty="0" smtClean="0"/>
              <a:t> adenohypofýzou.</a:t>
            </a:r>
            <a:endParaRPr lang="cs-CZ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179388" y="1700213"/>
          <a:ext cx="3397250" cy="1690687"/>
        </p:xfrm>
        <a:graphic>
          <a:graphicData uri="http://schemas.openxmlformats.org/presentationml/2006/ole">
            <p:oleObj spid="_x0000_s36867" name="ChemSketch" r:id="rId4" imgW="1591200" imgH="792360" progId="ACD.ChemSketch.20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83568" y="2884874"/>
            <a:ext cx="1327608" cy="40011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cap="all" dirty="0" smtClean="0"/>
              <a:t>Ornitin</a:t>
            </a:r>
            <a:endParaRPr lang="cs-CZ" sz="2000" b="1" cap="all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096018" y="2146521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5004048" y="3085548"/>
            <a:ext cx="504056" cy="432048"/>
          </a:xfrm>
          <a:prstGeom prst="roundRect">
            <a:avLst/>
          </a:prstGeom>
          <a:solidFill>
            <a:srgbClr val="FF0000">
              <a:alpha val="1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6588224" y="1271493"/>
            <a:ext cx="504056" cy="432048"/>
          </a:xfrm>
          <a:prstGeom prst="roundRect">
            <a:avLst/>
          </a:prstGeom>
          <a:solidFill>
            <a:srgbClr val="FF0000">
              <a:alpha val="1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4200838" y="1753495"/>
            <a:ext cx="504056" cy="432048"/>
          </a:xfrm>
          <a:prstGeom prst="roundRect">
            <a:avLst/>
          </a:prstGeom>
          <a:solidFill>
            <a:srgbClr val="FF0000">
              <a:alpha val="1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5796136" y="2675934"/>
            <a:ext cx="504056" cy="432048"/>
          </a:xfrm>
          <a:prstGeom prst="roundRect">
            <a:avLst/>
          </a:prstGeom>
          <a:solidFill>
            <a:srgbClr val="FF0000">
              <a:alpha val="1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3306299" y="4899603"/>
            <a:ext cx="5796136" cy="1916832"/>
          </a:xfrm>
          <a:prstGeom prst="roundRect">
            <a:avLst/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96982" y="3682767"/>
            <a:ext cx="31788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Wingdings" pitchFamily="2" charset="2"/>
              <a:buChar char="§"/>
            </a:pPr>
            <a:r>
              <a:rPr lang="cs-CZ" b="1" dirty="0" smtClean="0"/>
              <a:t> </a:t>
            </a:r>
            <a:r>
              <a:rPr lang="cs-CZ" sz="2000" dirty="0" smtClean="0"/>
              <a:t>Klíčová sloučenina ornitinového cyklu – detoxikace od NH3.</a:t>
            </a:r>
          </a:p>
          <a:p>
            <a:pPr marL="179388" indent="-179388">
              <a:buFont typeface="Wingdings" pitchFamily="2" charset="2"/>
              <a:buChar char="§"/>
            </a:pPr>
            <a:r>
              <a:rPr lang="cs-CZ" sz="2000" dirty="0" smtClean="0"/>
              <a:t>Bazická aminokyselina se dvěma aminoskupinami podoba s </a:t>
            </a:r>
            <a:r>
              <a:rPr lang="cs-CZ" sz="2000" dirty="0" err="1" smtClean="0"/>
              <a:t>lysinem</a:t>
            </a:r>
            <a:r>
              <a:rPr lang="cs-CZ" sz="2000" dirty="0" smtClean="0"/>
              <a:t>.</a:t>
            </a:r>
          </a:p>
          <a:p>
            <a:pPr marL="179388" indent="-179388">
              <a:buFont typeface="Wingdings" pitchFamily="2" charset="2"/>
              <a:buChar char="§"/>
            </a:pPr>
            <a:r>
              <a:rPr lang="cs-CZ" sz="2000" dirty="0" smtClean="0"/>
              <a:t>C-skelet kratší o jeden uhlík.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var L 15"/>
          <p:cNvSpPr/>
          <p:nvPr/>
        </p:nvSpPr>
        <p:spPr>
          <a:xfrm>
            <a:off x="179512" y="4509120"/>
            <a:ext cx="8280920" cy="2160240"/>
          </a:xfrm>
          <a:prstGeom prst="corner">
            <a:avLst>
              <a:gd name="adj1" fmla="val 52565"/>
              <a:gd name="adj2" fmla="val 198792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107504" y="4638035"/>
            <a:ext cx="81757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9388" indent="-179388">
              <a:buFont typeface="Wingdings" pitchFamily="2" charset="2"/>
              <a:buChar char="§"/>
            </a:pPr>
            <a:r>
              <a:rPr lang="cs-CZ" dirty="0" smtClean="0"/>
              <a:t>L-karnitin se podílí na </a:t>
            </a:r>
            <a:r>
              <a:rPr lang="cs-CZ" b="1" dirty="0" smtClean="0"/>
              <a:t>přenosu mastných</a:t>
            </a:r>
          </a:p>
          <a:p>
            <a:pPr marL="179388"/>
            <a:r>
              <a:rPr lang="cs-CZ" b="1" dirty="0" smtClean="0"/>
              <a:t>kyselin z cytosolu do mitochondrií</a:t>
            </a:r>
            <a:r>
              <a:rPr lang="cs-CZ" dirty="0" smtClean="0"/>
              <a:t>, kde</a:t>
            </a:r>
          </a:p>
          <a:p>
            <a:pPr marL="179388"/>
            <a:r>
              <a:rPr lang="cs-CZ" dirty="0" smtClean="0"/>
              <a:t>jsou oxidovány (tzv. </a:t>
            </a:r>
            <a:r>
              <a:rPr lang="cs-CZ" b="1" dirty="0" smtClean="0">
                <a:sym typeface="Symbol"/>
              </a:rPr>
              <a:t></a:t>
            </a:r>
            <a:r>
              <a:rPr lang="cs-CZ" b="1" dirty="0" smtClean="0"/>
              <a:t>-oxidace</a:t>
            </a:r>
            <a:r>
              <a:rPr lang="cs-CZ" dirty="0" smtClean="0"/>
              <a:t>). </a:t>
            </a:r>
          </a:p>
          <a:p>
            <a:pPr marL="179388" indent="-179388">
              <a:buFont typeface="Wingdings" pitchFamily="2" charset="2"/>
              <a:buChar char="§"/>
            </a:pPr>
            <a:r>
              <a:rPr lang="cs-CZ" dirty="0" smtClean="0"/>
              <a:t>Mastné kyseliny s dlouhým řetězcem totiž nemohou procházet mitochondriální</a:t>
            </a:r>
          </a:p>
          <a:p>
            <a:pPr marL="179388"/>
            <a:r>
              <a:rPr lang="cs-CZ" dirty="0" smtClean="0"/>
              <a:t>membránou samy o sobě.</a:t>
            </a:r>
          </a:p>
          <a:p>
            <a:pPr marL="179388" indent="-179388">
              <a:buFont typeface="Wingdings" pitchFamily="2" charset="2"/>
              <a:buChar char="§"/>
            </a:pPr>
            <a:r>
              <a:rPr lang="cs-CZ" dirty="0" smtClean="0"/>
              <a:t>L-karnitin je syntetizován v játrech z aminokyselin lysinu a </a:t>
            </a:r>
            <a:r>
              <a:rPr lang="cs-CZ" dirty="0" err="1" smtClean="0"/>
              <a:t>methioninu</a:t>
            </a:r>
            <a:r>
              <a:rPr lang="cs-CZ" dirty="0" smtClean="0"/>
              <a:t>, </a:t>
            </a:r>
          </a:p>
          <a:p>
            <a:pPr marL="179388" indent="-179388">
              <a:buFont typeface="Wingdings" pitchFamily="2" charset="2"/>
              <a:buChar char="§"/>
            </a:pPr>
            <a:r>
              <a:rPr lang="cs-CZ" dirty="0" smtClean="0"/>
              <a:t>Hojný je ve svalech. K syntéze je nutný </a:t>
            </a:r>
            <a:r>
              <a:rPr lang="cs-CZ" b="1" dirty="0" err="1" smtClean="0"/>
              <a:t>askorbát</a:t>
            </a:r>
            <a:r>
              <a:rPr lang="cs-CZ" dirty="0" smtClean="0"/>
              <a:t> - </a:t>
            </a:r>
            <a:r>
              <a:rPr lang="cs-CZ" b="1" dirty="0" smtClean="0"/>
              <a:t>vitamín C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601216" y="548680"/>
            <a:ext cx="7931224" cy="794352"/>
          </a:xfrm>
        </p:spPr>
        <p:txBody>
          <a:bodyPr>
            <a:normAutofit fontScale="90000"/>
          </a:bodyPr>
          <a:lstStyle/>
          <a:p>
            <a:r>
              <a:rPr lang="cs-CZ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Neproteinogenní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aminokyseliny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4159324" y="1950021"/>
          <a:ext cx="4229100" cy="1550987"/>
        </p:xfrm>
        <a:graphic>
          <a:graphicData uri="http://schemas.openxmlformats.org/presentationml/2006/ole">
            <p:oleObj spid="_x0000_s37891" name="ChemSketch" r:id="rId3" imgW="1987200" imgH="728640" progId="ACD.ChemSketch.20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52399" y="1988840"/>
            <a:ext cx="39485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Wingdings" pitchFamily="2" charset="2"/>
              <a:buChar char="§"/>
            </a:pPr>
            <a:r>
              <a:rPr lang="cs-CZ" sz="2000" dirty="0" smtClean="0"/>
              <a:t>L-</a:t>
            </a:r>
            <a:r>
              <a:rPr lang="cs-CZ" sz="2000" dirty="0" err="1" smtClean="0"/>
              <a:t>citrullin</a:t>
            </a:r>
            <a:r>
              <a:rPr lang="cs-CZ" sz="2000" dirty="0" smtClean="0"/>
              <a:t> je produktem reakce </a:t>
            </a:r>
            <a:r>
              <a:rPr lang="cs-CZ" sz="2000" b="1" dirty="0" err="1" smtClean="0"/>
              <a:t>ornithinu</a:t>
            </a:r>
            <a:r>
              <a:rPr lang="cs-CZ" sz="2000" dirty="0" smtClean="0"/>
              <a:t> s </a:t>
            </a:r>
            <a:r>
              <a:rPr lang="cs-CZ" sz="2000" b="1" dirty="0" err="1" smtClean="0"/>
              <a:t>karbamoylfosfátem</a:t>
            </a:r>
            <a:r>
              <a:rPr lang="cs-CZ" sz="2000" dirty="0" smtClean="0"/>
              <a:t> v </a:t>
            </a:r>
            <a:r>
              <a:rPr lang="cs-CZ" sz="2000" b="1" dirty="0" err="1" smtClean="0"/>
              <a:t>ornithinovém</a:t>
            </a:r>
            <a:r>
              <a:rPr lang="cs-CZ" sz="2000" b="1" dirty="0" smtClean="0"/>
              <a:t> cyklu </a:t>
            </a:r>
            <a:r>
              <a:rPr lang="cs-CZ" sz="2000" dirty="0" smtClean="0"/>
              <a:t>– detoxikace toxického NH3.</a:t>
            </a:r>
          </a:p>
          <a:p>
            <a:pPr marL="179388" indent="-179388">
              <a:buFont typeface="Wingdings" pitchFamily="2" charset="2"/>
              <a:buChar char="§"/>
            </a:pPr>
            <a:r>
              <a:rPr lang="cs-CZ" sz="2000" dirty="0" smtClean="0"/>
              <a:t>U rostlin rezervoár dusíku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1484784"/>
            <a:ext cx="1812356" cy="40011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cap="all" dirty="0" smtClean="0"/>
              <a:t>L-CITRULLIN</a:t>
            </a:r>
            <a:endParaRPr lang="cs-CZ" sz="2000" b="1" cap="all" dirty="0"/>
          </a:p>
        </p:txBody>
      </p:sp>
      <p:sp>
        <p:nvSpPr>
          <p:cNvPr id="10" name="Zaoblený obdélník 9"/>
          <p:cNvSpPr/>
          <p:nvPr/>
        </p:nvSpPr>
        <p:spPr>
          <a:xfrm>
            <a:off x="35496" y="1988840"/>
            <a:ext cx="3960440" cy="1944216"/>
          </a:xfrm>
          <a:prstGeom prst="roundRect">
            <a:avLst/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896859" y="4039735"/>
            <a:ext cx="1710725" cy="40011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cap="all" dirty="0" smtClean="0"/>
              <a:t>L-Karnitin</a:t>
            </a:r>
            <a:endParaRPr lang="cs-CZ" sz="2000" b="1" cap="all" dirty="0"/>
          </a:p>
        </p:txBody>
      </p:sp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4882654" y="4005064"/>
          <a:ext cx="3433762" cy="1295400"/>
        </p:xfrm>
        <a:graphic>
          <a:graphicData uri="http://schemas.openxmlformats.org/presentationml/2006/ole">
            <p:oleObj spid="_x0000_s37894" name="ChemSketch" r:id="rId4" imgW="1600200" imgH="60336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var L 7"/>
          <p:cNvSpPr/>
          <p:nvPr/>
        </p:nvSpPr>
        <p:spPr>
          <a:xfrm>
            <a:off x="107504" y="1988840"/>
            <a:ext cx="8568952" cy="1800200"/>
          </a:xfrm>
          <a:prstGeom prst="corner">
            <a:avLst>
              <a:gd name="adj1" fmla="val 52565"/>
              <a:gd name="adj2" fmla="val 264209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var L 10"/>
          <p:cNvSpPr/>
          <p:nvPr/>
        </p:nvSpPr>
        <p:spPr>
          <a:xfrm>
            <a:off x="65939" y="4365104"/>
            <a:ext cx="8568952" cy="2492896"/>
          </a:xfrm>
          <a:prstGeom prst="corner">
            <a:avLst>
              <a:gd name="adj1" fmla="val 64236"/>
              <a:gd name="adj2" fmla="val 201964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5497" y="1988840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185738">
              <a:buFont typeface="Wingdings" pitchFamily="2" charset="2"/>
              <a:buChar char="§"/>
            </a:pPr>
            <a:r>
              <a:rPr lang="cs-CZ" dirty="0" smtClean="0"/>
              <a:t>Fyziologicky  působí na </a:t>
            </a:r>
            <a:r>
              <a:rPr lang="cs-CZ" b="1" dirty="0" smtClean="0"/>
              <a:t>hladkou svalovinu</a:t>
            </a:r>
            <a:r>
              <a:rPr lang="cs-CZ" dirty="0" smtClean="0"/>
              <a:t>, </a:t>
            </a:r>
            <a:br>
              <a:rPr lang="cs-CZ" dirty="0" smtClean="0"/>
            </a:br>
            <a:r>
              <a:rPr lang="cs-CZ" dirty="0" smtClean="0"/>
              <a:t>způsobuje intenzivní kontrakce např. dělohy,</a:t>
            </a:r>
            <a:br>
              <a:rPr lang="cs-CZ" dirty="0" smtClean="0"/>
            </a:br>
            <a:r>
              <a:rPr lang="cs-CZ" b="1" dirty="0" smtClean="0"/>
              <a:t>rozšiřuje cévy </a:t>
            </a:r>
            <a:r>
              <a:rPr lang="cs-CZ" dirty="0" smtClean="0"/>
              <a:t>a tím </a:t>
            </a:r>
            <a:r>
              <a:rPr lang="cs-CZ" b="1" dirty="0" smtClean="0"/>
              <a:t>snižuje krevní tlak</a:t>
            </a:r>
            <a:r>
              <a:rPr lang="cs-CZ" dirty="0" smtClean="0"/>
              <a:t>.</a:t>
            </a:r>
          </a:p>
          <a:p>
            <a:pPr marL="185738" indent="-185738">
              <a:buFont typeface="Wingdings" pitchFamily="2" charset="2"/>
              <a:buChar char="§"/>
            </a:pPr>
            <a:r>
              <a:rPr lang="cs-CZ" dirty="0" smtClean="0"/>
              <a:t>Nadměrné uvolnění při alergické reakci </a:t>
            </a:r>
            <a:r>
              <a:rPr lang="cs-CZ" dirty="0" smtClean="0">
                <a:sym typeface="Symbol"/>
              </a:rPr>
              <a:t></a:t>
            </a:r>
            <a:r>
              <a:rPr lang="cs-CZ" dirty="0" smtClean="0"/>
              <a:t> zúžení průdušek (u astmatu), kopřivku aj.</a:t>
            </a:r>
          </a:p>
          <a:p>
            <a:pPr marL="185738" indent="-185738">
              <a:buFont typeface="Wingdings" pitchFamily="2" charset="2"/>
              <a:buChar char="§"/>
            </a:pPr>
            <a:r>
              <a:rPr lang="cs-CZ" dirty="0" smtClean="0"/>
              <a:t>Histamin se uplatňuje i při </a:t>
            </a:r>
            <a:r>
              <a:rPr lang="cs-CZ" b="1" dirty="0" smtClean="0"/>
              <a:t>vzniku zánětu </a:t>
            </a:r>
            <a:r>
              <a:rPr lang="cs-CZ" dirty="0" smtClean="0"/>
              <a:t>a zvyšuje též vylučování žaludeční šťávy.</a:t>
            </a:r>
          </a:p>
          <a:p>
            <a:pPr marL="185738" indent="-185738">
              <a:buFont typeface="Wingdings" pitchFamily="2" charset="2"/>
              <a:buChar char="§"/>
            </a:pPr>
            <a:r>
              <a:rPr lang="cs-CZ" dirty="0" smtClean="0"/>
              <a:t>Potlačení působení je součástí léčby alergií – </a:t>
            </a:r>
            <a:r>
              <a:rPr lang="cs-CZ" b="1" dirty="0" smtClean="0"/>
              <a:t>antihistaminika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5520630" y="3861048"/>
          <a:ext cx="3371850" cy="1439862"/>
        </p:xfrm>
        <a:graphic>
          <a:graphicData uri="http://schemas.openxmlformats.org/presentationml/2006/ole">
            <p:oleObj spid="_x0000_s39939" name="ChemSketch" r:id="rId3" imgW="1587960" imgH="679680" progId="ACD.ChemSketch.20">
              <p:embed/>
            </p:oleObj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374" y="4365104"/>
            <a:ext cx="8496944" cy="2492896"/>
          </a:xfrm>
        </p:spPr>
        <p:txBody>
          <a:bodyPr>
            <a:noAutofit/>
          </a:bodyPr>
          <a:lstStyle/>
          <a:p>
            <a:pPr marL="179388" indent="-179388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2000" dirty="0" smtClean="0"/>
              <a:t>Dopamin patří  mezi </a:t>
            </a:r>
            <a:r>
              <a:rPr lang="cs-CZ" sz="2000" dirty="0" err="1" smtClean="0"/>
              <a:t>n</a:t>
            </a:r>
            <a:r>
              <a:rPr lang="cs-CZ" sz="2000" b="1" dirty="0" err="1" smtClean="0"/>
              <a:t>eurotransmitery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dirty="0" smtClean="0"/>
              <a:t>do skupiny </a:t>
            </a:r>
            <a:r>
              <a:rPr lang="cs-CZ" sz="2000" b="1" dirty="0" smtClean="0"/>
              <a:t>katecholaminů</a:t>
            </a:r>
            <a:r>
              <a:rPr lang="cs-CZ" sz="2000" dirty="0" smtClean="0"/>
              <a:t>.</a:t>
            </a:r>
          </a:p>
          <a:p>
            <a:pPr marL="179388" indent="-179388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2000" dirty="0" smtClean="0"/>
              <a:t>Funkcí se projevuje i jako </a:t>
            </a:r>
            <a:r>
              <a:rPr lang="cs-CZ" sz="2000" b="1" dirty="0" smtClean="0"/>
              <a:t>neurohormon</a:t>
            </a:r>
            <a:r>
              <a:rPr lang="cs-CZ" sz="2000" dirty="0" smtClean="0"/>
              <a:t> – </a:t>
            </a:r>
            <a:br>
              <a:rPr lang="cs-CZ" sz="2000" dirty="0" smtClean="0"/>
            </a:br>
            <a:r>
              <a:rPr lang="cs-CZ" sz="2000" dirty="0" smtClean="0"/>
              <a:t>jeho uvolnění z </a:t>
            </a:r>
            <a:r>
              <a:rPr lang="cs-CZ" sz="2000" b="1" dirty="0" err="1" smtClean="0"/>
              <a:t>hypothalamu</a:t>
            </a:r>
            <a:r>
              <a:rPr lang="cs-CZ" sz="2000" dirty="0" smtClean="0"/>
              <a:t> inhibuje sekreci </a:t>
            </a:r>
            <a:r>
              <a:rPr lang="cs-CZ" sz="2000" b="1" dirty="0" smtClean="0"/>
              <a:t>luteotropního hormonu </a:t>
            </a:r>
            <a:r>
              <a:rPr lang="cs-CZ" sz="2000" dirty="0" smtClean="0"/>
              <a:t>(prolaktinu) z adenohypofýzy.</a:t>
            </a:r>
          </a:p>
          <a:p>
            <a:pPr marL="179388" indent="-179388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2000" dirty="0" smtClean="0"/>
              <a:t>Dopamin v oběhu účinkuje jako </a:t>
            </a:r>
            <a:r>
              <a:rPr lang="el-GR" sz="2000" b="1" dirty="0" smtClean="0"/>
              <a:t>β-1-</a:t>
            </a:r>
            <a:r>
              <a:rPr lang="cs-CZ" sz="2000" b="1" dirty="0" smtClean="0"/>
              <a:t>sympatomimetikum</a:t>
            </a:r>
            <a:r>
              <a:rPr lang="cs-CZ" sz="2000" dirty="0" smtClean="0"/>
              <a:t> a při intravenózní aplikaci způsobuje zvýšení systolického krevního tlaku a zrychlení srdeční frekvence.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73224" y="548680"/>
            <a:ext cx="7787208" cy="722344"/>
          </a:xfrm>
        </p:spPr>
        <p:txBody>
          <a:bodyPr>
            <a:normAutofit fontScale="90000"/>
          </a:bodyPr>
          <a:lstStyle/>
          <a:p>
            <a:r>
              <a:rPr lang="cs-CZ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Neproteinogenní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aminokyseliny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5724797" y="1484784"/>
          <a:ext cx="2087563" cy="1366838"/>
        </p:xfrm>
        <a:graphic>
          <a:graphicData uri="http://schemas.openxmlformats.org/presentationml/2006/ole">
            <p:oleObj spid="_x0000_s39938" name="ChemSketch" r:id="rId4" imgW="990720" imgH="649080" progId="ACD.ChemSketch.20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827584" y="1484784"/>
            <a:ext cx="1481111" cy="40011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cap="all" dirty="0" smtClean="0"/>
              <a:t>Histamin</a:t>
            </a:r>
            <a:endParaRPr lang="cs-CZ" sz="2000" b="1" cap="all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3892986"/>
            <a:ext cx="1453090" cy="40011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cap="all" dirty="0" err="1" smtClean="0"/>
              <a:t>DOPAmin</a:t>
            </a:r>
            <a:endParaRPr lang="cs-CZ" sz="2000" b="1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89584"/>
            <a:ext cx="4320480" cy="4263752"/>
          </a:xfrm>
        </p:spPr>
        <p:txBody>
          <a:bodyPr>
            <a:normAutofit fontScale="85000" lnSpcReduction="20000"/>
          </a:bodyPr>
          <a:lstStyle/>
          <a:p>
            <a:pPr marL="179388" indent="-179388">
              <a:buClr>
                <a:schemeClr val="tx1"/>
              </a:buClr>
              <a:buFont typeface="Wingdings" pitchFamily="2" charset="2"/>
              <a:buChar char="§"/>
            </a:pPr>
            <a:r>
              <a:rPr lang="cs-CZ" dirty="0" smtClean="0"/>
              <a:t>Nejvyšší koncentrace dosahuje ve svalové tkáni.</a:t>
            </a:r>
          </a:p>
          <a:p>
            <a:pPr marL="179388" indent="-179388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cs-CZ" dirty="0" smtClean="0"/>
              <a:t>Kreatin slouží jako </a:t>
            </a:r>
            <a:r>
              <a:rPr lang="cs-CZ" dirty="0" err="1" smtClean="0"/>
              <a:t>makroergická</a:t>
            </a:r>
            <a:r>
              <a:rPr lang="cs-CZ" dirty="0" smtClean="0"/>
              <a:t> sloučenina, zásobující především svalovou tkáň, kde je potřeba v krátké době vynaložit poměrně velké množství ATP.</a:t>
            </a:r>
          </a:p>
          <a:p>
            <a:pPr marL="179388" indent="-179388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cs-CZ" dirty="0" smtClean="0"/>
              <a:t>V klidovém období je </a:t>
            </a:r>
            <a:r>
              <a:rPr lang="cs-CZ" dirty="0" err="1" smtClean="0"/>
              <a:t>fosforylován</a:t>
            </a:r>
            <a:r>
              <a:rPr lang="cs-CZ" dirty="0" smtClean="0"/>
              <a:t> účinkem ATP na </a:t>
            </a:r>
            <a:r>
              <a:rPr lang="cs-CZ" dirty="0" err="1" smtClean="0"/>
              <a:t>kreatinfosfát</a:t>
            </a:r>
            <a:r>
              <a:rPr lang="cs-CZ" dirty="0" smtClean="0"/>
              <a:t>, který se ukládá, při nárazové potřebě hodně ATP, je možné pomocí </a:t>
            </a:r>
            <a:r>
              <a:rPr lang="cs-CZ" dirty="0" err="1" smtClean="0"/>
              <a:t>kreatinfosfátu</a:t>
            </a:r>
            <a:r>
              <a:rPr lang="cs-CZ" dirty="0" smtClean="0"/>
              <a:t> zpětně vyrábět ATP fosforylací ADP za současné spotřeby </a:t>
            </a:r>
            <a:r>
              <a:rPr lang="cs-CZ" dirty="0" err="1" smtClean="0"/>
              <a:t>kreatinfosfátu</a:t>
            </a:r>
            <a:r>
              <a:rPr lang="cs-CZ" dirty="0" smtClean="0"/>
              <a:t> na kreatin.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110836" y="1988840"/>
            <a:ext cx="4533172" cy="4392488"/>
          </a:xfrm>
          <a:prstGeom prst="roundRect">
            <a:avLst/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01216" y="404664"/>
            <a:ext cx="7859216" cy="866360"/>
          </a:xfrm>
        </p:spPr>
        <p:txBody>
          <a:bodyPr>
            <a:normAutofit fontScale="90000"/>
          </a:bodyPr>
          <a:lstStyle/>
          <a:p>
            <a:r>
              <a:rPr lang="cs-CZ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Neproteinogenní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aminokyseliny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5866011" y="1556792"/>
          <a:ext cx="2738437" cy="1484312"/>
        </p:xfrm>
        <a:graphic>
          <a:graphicData uri="http://schemas.openxmlformats.org/presentationml/2006/ole">
            <p:oleObj spid="_x0000_s40962" name="ChemSketch" r:id="rId3" imgW="1304640" imgH="707040" progId="ACD.ChemSketch.20">
              <p:embed/>
            </p:oleObj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4858072" y="3213397"/>
          <a:ext cx="3962400" cy="1655763"/>
        </p:xfrm>
        <a:graphic>
          <a:graphicData uri="http://schemas.openxmlformats.org/presentationml/2006/ole">
            <p:oleObj spid="_x0000_s40964" name="ChemSketch" r:id="rId4" imgW="1880640" imgH="786240" progId="ACD.ChemSketch.20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691680" y="1484784"/>
            <a:ext cx="1319913" cy="40011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cap="all" dirty="0" smtClean="0"/>
              <a:t>Kreatin</a:t>
            </a:r>
            <a:endParaRPr lang="cs-CZ" sz="2000" b="1" cap="all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556343" y="4901098"/>
            <a:ext cx="2251707" cy="40011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cap="all" dirty="0" err="1" smtClean="0"/>
              <a:t>Kreatinfosfát</a:t>
            </a:r>
            <a:endParaRPr lang="cs-CZ" sz="2000" b="1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1032" y="260648"/>
            <a:ext cx="4701208" cy="854968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AMINOKYSELINY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9273" y="1340761"/>
          <a:ext cx="8895215" cy="502104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43687"/>
                <a:gridCol w="4475264"/>
                <a:gridCol w="1224136"/>
                <a:gridCol w="1152128"/>
              </a:tblGrid>
              <a:tr h="687302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Triviální název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Systematický název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>
                          <a:solidFill>
                            <a:schemeClr val="tx1"/>
                          </a:solidFill>
                        </a:rPr>
                        <a:t>Tříp</a:t>
                      </a:r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zkratka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>
                          <a:solidFill>
                            <a:schemeClr val="tx1"/>
                          </a:solidFill>
                        </a:rPr>
                        <a:t>Jednop</a:t>
                      </a:r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. zkratka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glycin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</a:t>
                      </a:r>
                      <a:r>
                        <a:rPr lang="cs-CZ" b="1" dirty="0" err="1" smtClean="0"/>
                        <a:t>aminooctová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Gly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G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L-alanin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k. L-2-</a:t>
                      </a:r>
                      <a:r>
                        <a:rPr lang="cs-CZ" b="1" dirty="0" err="1" smtClean="0"/>
                        <a:t>aminopropanová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Ala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L-valin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</a:t>
                      </a:r>
                      <a:r>
                        <a:rPr lang="cs-CZ" b="1" dirty="0" smtClean="0"/>
                        <a:t>-3-</a:t>
                      </a:r>
                      <a:r>
                        <a:rPr lang="cs-CZ" b="1" dirty="0" err="1" smtClean="0"/>
                        <a:t>methylbutanová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Val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L-leucin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</a:t>
                      </a:r>
                      <a:r>
                        <a:rPr lang="cs-CZ" b="1" dirty="0" smtClean="0"/>
                        <a:t>-4-</a:t>
                      </a:r>
                      <a:r>
                        <a:rPr lang="cs-CZ" b="1" dirty="0" err="1" smtClean="0"/>
                        <a:t>methylpentanová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Leu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L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L-</a:t>
                      </a:r>
                      <a:r>
                        <a:rPr lang="cs-CZ" b="1" dirty="0" err="1" smtClean="0"/>
                        <a:t>isoleucin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</a:t>
                      </a:r>
                      <a:r>
                        <a:rPr lang="cs-CZ" b="1" dirty="0" smtClean="0"/>
                        <a:t>-3-</a:t>
                      </a:r>
                      <a:r>
                        <a:rPr lang="cs-CZ" b="1" dirty="0" err="1" smtClean="0"/>
                        <a:t>methylpentanová</a:t>
                      </a:r>
                      <a:endParaRPr lang="cs-CZ" b="1" dirty="0" smtClean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Ile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I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L-fenylalanin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</a:t>
                      </a:r>
                      <a:r>
                        <a:rPr lang="cs-CZ" b="1" dirty="0" smtClean="0"/>
                        <a:t>-3-</a:t>
                      </a:r>
                      <a:r>
                        <a:rPr lang="cs-CZ" b="1" dirty="0" err="1" smtClean="0"/>
                        <a:t>fenylpropanová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Phe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F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L-prolin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</a:t>
                      </a:r>
                      <a:r>
                        <a:rPr lang="cs-CZ" b="1" dirty="0" err="1" smtClean="0"/>
                        <a:t>pyrrolidin</a:t>
                      </a:r>
                      <a:r>
                        <a:rPr lang="cs-CZ" b="1" dirty="0" smtClean="0"/>
                        <a:t>-2-karboxylová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Pro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L-cystein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</a:t>
                      </a:r>
                      <a:r>
                        <a:rPr lang="cs-CZ" b="1" dirty="0" smtClean="0"/>
                        <a:t>-3-</a:t>
                      </a:r>
                      <a:r>
                        <a:rPr lang="cs-CZ" b="1" dirty="0" err="1" smtClean="0"/>
                        <a:t>merkaptopropanová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Cys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L-</a:t>
                      </a:r>
                      <a:r>
                        <a:rPr lang="cs-CZ" b="1" dirty="0" err="1" smtClean="0"/>
                        <a:t>methionin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</a:t>
                      </a:r>
                      <a:r>
                        <a:rPr lang="cs-CZ" b="1" dirty="0" smtClean="0"/>
                        <a:t>-4-</a:t>
                      </a:r>
                      <a:r>
                        <a:rPr lang="cs-CZ" b="1" dirty="0" err="1" smtClean="0"/>
                        <a:t>methylthiobutanová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Met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L-serin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</a:t>
                      </a:r>
                      <a:r>
                        <a:rPr lang="cs-CZ" b="1" dirty="0" smtClean="0"/>
                        <a:t>-3-</a:t>
                      </a:r>
                      <a:r>
                        <a:rPr lang="cs-CZ" b="1" dirty="0" err="1" smtClean="0"/>
                        <a:t>hydroxypropanová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Ser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08" y="1412776"/>
          <a:ext cx="8964488" cy="484632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123728"/>
                <a:gridCol w="4680520"/>
                <a:gridCol w="1080120"/>
                <a:gridCol w="10801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Triviální název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Systematický název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>
                          <a:solidFill>
                            <a:schemeClr val="tx1"/>
                          </a:solidFill>
                        </a:rPr>
                        <a:t>Tříp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zkratka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>
                          <a:solidFill>
                            <a:schemeClr val="tx1"/>
                          </a:solidFill>
                        </a:rPr>
                        <a:t>Jednop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zkratka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/>
                        <a:t>L-</a:t>
                      </a:r>
                      <a:r>
                        <a:rPr lang="cs-CZ" b="1" dirty="0" err="1" smtClean="0"/>
                        <a:t>threonin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</a:t>
                      </a:r>
                      <a:r>
                        <a:rPr lang="cs-CZ" b="1" dirty="0" smtClean="0"/>
                        <a:t>-3-</a:t>
                      </a:r>
                      <a:r>
                        <a:rPr lang="cs-CZ" b="1" dirty="0" err="1" smtClean="0"/>
                        <a:t>hydroxybutanová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Thr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/>
                        <a:t>L-tyrozin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</a:t>
                      </a:r>
                      <a:r>
                        <a:rPr lang="cs-CZ" b="1" dirty="0" smtClean="0"/>
                        <a:t>-3-(4-</a:t>
                      </a:r>
                      <a:r>
                        <a:rPr lang="cs-CZ" b="1" dirty="0" err="1" smtClean="0"/>
                        <a:t>hydroxyfenyl</a:t>
                      </a:r>
                      <a:r>
                        <a:rPr lang="cs-CZ" b="1" dirty="0" smtClean="0"/>
                        <a:t>) propanová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Tyr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Y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</a:t>
                      </a:r>
                      <a:r>
                        <a:rPr lang="cs-CZ" b="1" dirty="0" err="1" smtClean="0"/>
                        <a:t>asparagová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aminobutandiová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Asp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</a:t>
                      </a:r>
                      <a:r>
                        <a:rPr lang="cs-CZ" b="1" dirty="0" err="1" smtClean="0"/>
                        <a:t>glutamová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baseline="0" dirty="0" err="1" smtClean="0"/>
                        <a:t>aminopentandiová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Glu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/>
                        <a:t>L-asparagin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</a:t>
                      </a:r>
                      <a:r>
                        <a:rPr lang="cs-CZ" b="1" dirty="0" smtClean="0"/>
                        <a:t>-4-</a:t>
                      </a:r>
                      <a:r>
                        <a:rPr lang="cs-CZ" b="1" dirty="0" err="1" smtClean="0"/>
                        <a:t>karbamoylbutanová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Asn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/>
                        <a:t>L-</a:t>
                      </a:r>
                      <a:r>
                        <a:rPr lang="cs-CZ" b="1" dirty="0" err="1" smtClean="0"/>
                        <a:t>glutamin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</a:t>
                      </a:r>
                      <a:r>
                        <a:rPr lang="cs-CZ" b="1" dirty="0" smtClean="0"/>
                        <a:t>-5-</a:t>
                      </a:r>
                      <a:r>
                        <a:rPr lang="cs-CZ" b="1" dirty="0" err="1" smtClean="0"/>
                        <a:t>karbamoylpentadiová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Gln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Q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/>
                        <a:t>L-lysin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L-2,6-</a:t>
                      </a:r>
                      <a:r>
                        <a:rPr lang="cs-CZ" b="1" dirty="0" err="1" smtClean="0"/>
                        <a:t>diaminohexanová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Lys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/>
                        <a:t>L-histidin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</a:t>
                      </a:r>
                      <a:r>
                        <a:rPr lang="cs-CZ" b="1" dirty="0" smtClean="0"/>
                        <a:t>-3-(4-</a:t>
                      </a:r>
                      <a:r>
                        <a:rPr lang="cs-CZ" b="1" dirty="0" err="1" smtClean="0"/>
                        <a:t>imidazolyl</a:t>
                      </a:r>
                      <a:r>
                        <a:rPr lang="cs-CZ" b="1" dirty="0" smtClean="0"/>
                        <a:t>) propanová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His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H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/>
                        <a:t>L-tryptofan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</a:t>
                      </a:r>
                      <a:r>
                        <a:rPr lang="cs-CZ" b="1" dirty="0" smtClean="0"/>
                        <a:t>-3-(3-</a:t>
                      </a:r>
                      <a:r>
                        <a:rPr lang="cs-CZ" b="1" dirty="0" err="1" smtClean="0"/>
                        <a:t>indolyl</a:t>
                      </a:r>
                      <a:r>
                        <a:rPr lang="cs-CZ" b="1" dirty="0" smtClean="0"/>
                        <a:t>)propanová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Trp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W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/>
                        <a:t>L-arginin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Kys</a:t>
                      </a:r>
                      <a:r>
                        <a:rPr lang="cs-CZ" b="1" dirty="0" smtClean="0"/>
                        <a:t>. L-2-</a:t>
                      </a:r>
                      <a:r>
                        <a:rPr lang="cs-CZ" b="1" dirty="0" err="1" smtClean="0"/>
                        <a:t>amino</a:t>
                      </a:r>
                      <a:r>
                        <a:rPr lang="cs-CZ" b="1" dirty="0" smtClean="0"/>
                        <a:t>-5-</a:t>
                      </a:r>
                      <a:r>
                        <a:rPr lang="cs-CZ" b="1" dirty="0" err="1" smtClean="0"/>
                        <a:t>guanidylpentanová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Arg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R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123728" y="404664"/>
            <a:ext cx="4690864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AMINOKYSELINY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aoblený obdélník 20"/>
          <p:cNvSpPr/>
          <p:nvPr/>
        </p:nvSpPr>
        <p:spPr>
          <a:xfrm>
            <a:off x="2987824" y="2420888"/>
            <a:ext cx="2664296" cy="1368152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179512" y="4581128"/>
            <a:ext cx="4176464" cy="1656184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4716016" y="4581128"/>
            <a:ext cx="4176464" cy="1656184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1296" y="260648"/>
            <a:ext cx="4258816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Rozdělení AMK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37665" y="1124744"/>
            <a:ext cx="6048672" cy="576064"/>
          </a:xfr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marL="514350" indent="-514350">
              <a:buClr>
                <a:srgbClr val="002060"/>
              </a:buClr>
              <a:buFont typeface="+mj-lt"/>
              <a:buAutoNum type="arabicPeriod"/>
            </a:pPr>
            <a:r>
              <a:rPr lang="cs-CZ" dirty="0" smtClean="0"/>
              <a:t> Podle struktury postranního řetězce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50255" y="1772816"/>
            <a:ext cx="8108502" cy="369332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cs-CZ" dirty="0" smtClean="0"/>
              <a:t>Aminokyseliny s </a:t>
            </a:r>
            <a:r>
              <a:rPr lang="cs-CZ" b="1" dirty="0" smtClean="0"/>
              <a:t>nesubstituovaným uhlovodíkovým </a:t>
            </a:r>
            <a:r>
              <a:rPr lang="cs-CZ" dirty="0" smtClean="0"/>
              <a:t>postranním řetězcem</a:t>
            </a:r>
            <a:endParaRPr lang="cs-CZ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79512" y="2607089"/>
          <a:ext cx="2678112" cy="1079500"/>
        </p:xfrm>
        <a:graphic>
          <a:graphicData uri="http://schemas.openxmlformats.org/presentationml/2006/ole">
            <p:oleObj spid="_x0000_s1027" name="ChemSketch" r:id="rId3" imgW="1249560" imgH="502920" progId="ACD.ChemSketch.20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108374" y="2492053"/>
          <a:ext cx="2471738" cy="1296987"/>
        </p:xfrm>
        <a:graphic>
          <a:graphicData uri="http://schemas.openxmlformats.org/presentationml/2006/ole">
            <p:oleObj spid="_x0000_s1028" name="ChemSketch" r:id="rId4" imgW="1158120" imgH="606600" progId="ACD.ChemSketch.20">
              <p:embed/>
            </p:oleObj>
          </a:graphicData>
        </a:graphic>
      </p:graphicFrame>
      <p:sp>
        <p:nvSpPr>
          <p:cNvPr id="20" name="Zaoblený obdélník 19"/>
          <p:cNvSpPr/>
          <p:nvPr/>
        </p:nvSpPr>
        <p:spPr>
          <a:xfrm>
            <a:off x="5724128" y="2276872"/>
            <a:ext cx="3312368" cy="1512168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796136" y="2346003"/>
          <a:ext cx="3076575" cy="1443037"/>
        </p:xfrm>
        <a:graphic>
          <a:graphicData uri="http://schemas.openxmlformats.org/presentationml/2006/ole">
            <p:oleObj spid="_x0000_s1031" name="ChemSketch" r:id="rId5" imgW="1460160" imgH="685800" progId="ACD.ChemSketch.20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716463" y="4654004"/>
          <a:ext cx="4095750" cy="1511300"/>
        </p:xfrm>
        <a:graphic>
          <a:graphicData uri="http://schemas.openxmlformats.org/presentationml/2006/ole">
            <p:oleObj spid="_x0000_s1032" name="ChemSketch" r:id="rId6" imgW="1938600" imgH="716400" progId="ACD.ChemSketch.20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79512" y="4653136"/>
          <a:ext cx="4041775" cy="1555750"/>
        </p:xfrm>
        <a:graphic>
          <a:graphicData uri="http://schemas.openxmlformats.org/presentationml/2006/ole">
            <p:oleObj spid="_x0000_s1033" name="ChemSketch" r:id="rId7" imgW="1917360" imgH="737640" progId="ACD.ChemSketch.20">
              <p:embed/>
            </p:oleObj>
          </a:graphicData>
        </a:graphic>
      </p:graphicFrame>
      <p:sp>
        <p:nvSpPr>
          <p:cNvPr id="22" name="Zaoblený obdélník 21"/>
          <p:cNvSpPr/>
          <p:nvPr/>
        </p:nvSpPr>
        <p:spPr>
          <a:xfrm>
            <a:off x="107504" y="2564904"/>
            <a:ext cx="2808312" cy="1224136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611560" y="3861048"/>
            <a:ext cx="180020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Glycin, </a:t>
            </a:r>
            <a:r>
              <a:rPr lang="cs-CZ" sz="2400" b="1" dirty="0" err="1" smtClean="0"/>
              <a:t>Gly</a:t>
            </a:r>
            <a:endParaRPr lang="cs-CZ" sz="2400" b="1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3419872" y="3861048"/>
            <a:ext cx="180020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Alanin, Ala</a:t>
            </a:r>
            <a:endParaRPr lang="cs-CZ" sz="2400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6516216" y="3861048"/>
            <a:ext cx="180020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Valin, Val</a:t>
            </a:r>
            <a:endParaRPr lang="cs-CZ" sz="2400" b="1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403648" y="6307413"/>
            <a:ext cx="223224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Leucin, Leu</a:t>
            </a:r>
            <a:endParaRPr lang="cs-CZ" sz="2400" b="1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5652120" y="6309320"/>
            <a:ext cx="223224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Isoleucin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Ile</a:t>
            </a:r>
            <a:endParaRPr lang="cs-CZ" sz="2400" b="1" dirty="0"/>
          </a:p>
        </p:txBody>
      </p:sp>
      <p:sp>
        <p:nvSpPr>
          <p:cNvPr id="29" name="6cípá hvězda 28"/>
          <p:cNvSpPr>
            <a:spLocks noChangeAspect="1"/>
          </p:cNvSpPr>
          <p:nvPr/>
        </p:nvSpPr>
        <p:spPr>
          <a:xfrm>
            <a:off x="4067944" y="2681226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6cípá hvězda 29"/>
          <p:cNvSpPr>
            <a:spLocks noChangeAspect="1"/>
          </p:cNvSpPr>
          <p:nvPr/>
        </p:nvSpPr>
        <p:spPr>
          <a:xfrm>
            <a:off x="7360986" y="2695081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6cípá hvězda 30"/>
          <p:cNvSpPr>
            <a:spLocks noChangeAspect="1"/>
          </p:cNvSpPr>
          <p:nvPr/>
        </p:nvSpPr>
        <p:spPr>
          <a:xfrm>
            <a:off x="7236291" y="5027047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6cípá hvězda 31"/>
          <p:cNvSpPr>
            <a:spLocks noChangeAspect="1"/>
          </p:cNvSpPr>
          <p:nvPr/>
        </p:nvSpPr>
        <p:spPr>
          <a:xfrm>
            <a:off x="6355612" y="5054741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6cípá hvězda 32"/>
          <p:cNvSpPr>
            <a:spLocks noChangeAspect="1"/>
          </p:cNvSpPr>
          <p:nvPr/>
        </p:nvSpPr>
        <p:spPr>
          <a:xfrm>
            <a:off x="2658227" y="5082467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3304" y="404664"/>
            <a:ext cx="4258816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Rozdělení AMK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9288" y="1647448"/>
            <a:ext cx="6131024" cy="4854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 smtClean="0"/>
              <a:t>Cramovy</a:t>
            </a:r>
            <a:r>
              <a:rPr lang="cs-CZ" dirty="0" smtClean="0"/>
              <a:t> perspektivní chemické vzorce</a:t>
            </a:r>
            <a:endParaRPr lang="cs-CZ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187624" y="2276872"/>
          <a:ext cx="1619250" cy="1527175"/>
        </p:xfrm>
        <a:graphic>
          <a:graphicData uri="http://schemas.openxmlformats.org/presentationml/2006/ole">
            <p:oleObj spid="_x0000_s2050" name="ChemSketch" r:id="rId3" imgW="768240" imgH="722520" progId="ACD.ChemSketch.20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491880" y="2276153"/>
          <a:ext cx="1954213" cy="1512887"/>
        </p:xfrm>
        <a:graphic>
          <a:graphicData uri="http://schemas.openxmlformats.org/presentationml/2006/ole">
            <p:oleObj spid="_x0000_s2051" name="ChemSketch" r:id="rId4" imgW="932760" imgH="722520" progId="ACD.ChemSketch.20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012160" y="2241227"/>
          <a:ext cx="2249487" cy="1547813"/>
        </p:xfrm>
        <a:graphic>
          <a:graphicData uri="http://schemas.openxmlformats.org/presentationml/2006/ole">
            <p:oleObj spid="_x0000_s2052" name="ChemSketch" r:id="rId5" imgW="1051560" imgH="722520" progId="ACD.ChemSketch.20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220072" y="4473475"/>
          <a:ext cx="2786062" cy="1547813"/>
        </p:xfrm>
        <a:graphic>
          <a:graphicData uri="http://schemas.openxmlformats.org/presentationml/2006/ole">
            <p:oleObj spid="_x0000_s2053" name="ChemSketch" r:id="rId6" imgW="1310760" imgH="728640" progId="ACD.ChemSketch.20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619672" y="4436963"/>
          <a:ext cx="2786062" cy="1584325"/>
        </p:xfrm>
        <a:graphic>
          <a:graphicData uri="http://schemas.openxmlformats.org/presentationml/2006/ole">
            <p:oleObj spid="_x0000_s2054" name="ChemSketch" r:id="rId7" imgW="1310760" imgH="746640" progId="ACD.ChemSketch.20">
              <p:embed/>
            </p:oleObj>
          </a:graphicData>
        </a:graphic>
      </p:graphicFrame>
      <p:sp>
        <p:nvSpPr>
          <p:cNvPr id="9" name="Elipsa 8"/>
          <p:cNvSpPr/>
          <p:nvPr/>
        </p:nvSpPr>
        <p:spPr>
          <a:xfrm>
            <a:off x="827584" y="2420888"/>
            <a:ext cx="864096" cy="864096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3347864" y="2420888"/>
            <a:ext cx="864096" cy="864096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>
            <a:spLocks noChangeAspect="1"/>
          </p:cNvSpPr>
          <p:nvPr/>
        </p:nvSpPr>
        <p:spPr>
          <a:xfrm>
            <a:off x="5798869" y="2243696"/>
            <a:ext cx="1152128" cy="1152128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5148064" y="4005064"/>
            <a:ext cx="1800200" cy="1800200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>
            <a:spLocks noChangeAspect="1"/>
          </p:cNvSpPr>
          <p:nvPr/>
        </p:nvSpPr>
        <p:spPr>
          <a:xfrm>
            <a:off x="1331640" y="4509120"/>
            <a:ext cx="1800200" cy="1800200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1475656" y="256573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090188" y="25795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870790" y="259261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040511" y="482022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660232" y="4795245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228184" y="5105521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5076056" y="5085184"/>
          <a:ext cx="3425825" cy="1717675"/>
        </p:xfrm>
        <a:graphic>
          <a:graphicData uri="http://schemas.openxmlformats.org/presentationml/2006/ole">
            <p:oleObj spid="_x0000_s18436" name="ChemSketch" r:id="rId3" imgW="1624680" imgH="813960" progId="ACD.ChemSketch.20">
              <p:embed/>
            </p:oleObj>
          </a:graphicData>
        </a:graphic>
      </p:graphicFrame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6732588" y="3501008"/>
          <a:ext cx="2286000" cy="1552575"/>
        </p:xfrm>
        <a:graphic>
          <a:graphicData uri="http://schemas.openxmlformats.org/presentationml/2006/ole">
            <p:oleObj spid="_x0000_s18434" name="ChemSketch" r:id="rId4" imgW="1063800" imgH="722520" progId="ACD.ChemSketch.20">
              <p:embed/>
            </p:oleObj>
          </a:graphicData>
        </a:graphic>
      </p:graphicFrame>
      <p:sp>
        <p:nvSpPr>
          <p:cNvPr id="14" name="Zaoblený obdélník 13"/>
          <p:cNvSpPr/>
          <p:nvPr/>
        </p:nvSpPr>
        <p:spPr>
          <a:xfrm>
            <a:off x="3059832" y="3573016"/>
            <a:ext cx="3456384" cy="1406415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957745" y="1484784"/>
            <a:ext cx="7957178" cy="369332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lphaLcParenR" startAt="2"/>
            </a:pPr>
            <a:r>
              <a:rPr lang="cs-CZ" dirty="0" smtClean="0"/>
              <a:t>Aminokyseliny s </a:t>
            </a:r>
            <a:r>
              <a:rPr lang="cs-CZ" b="1" dirty="0" smtClean="0"/>
              <a:t>hydroxylovou</a:t>
            </a:r>
            <a:r>
              <a:rPr lang="cs-CZ" dirty="0" smtClean="0"/>
              <a:t> funkční skupinou v postranním řetězcem</a:t>
            </a: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259632" y="-171400"/>
            <a:ext cx="4258816" cy="938368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Rozdělení AMK</a:t>
            </a:r>
            <a:endParaRPr lang="cs-CZ" dirty="0"/>
          </a:p>
        </p:txBody>
      </p:sp>
      <p:sp>
        <p:nvSpPr>
          <p:cNvPr id="6" name="Zástupný symbol pro obsah 4"/>
          <p:cNvSpPr txBox="1">
            <a:spLocks/>
          </p:cNvSpPr>
          <p:nvPr/>
        </p:nvSpPr>
        <p:spPr>
          <a:xfrm>
            <a:off x="237665" y="836712"/>
            <a:ext cx="6048672" cy="576064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vert="horz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Podle struktury postranního řetězce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3707904" y="1916832"/>
          <a:ext cx="2249488" cy="1562100"/>
        </p:xfrm>
        <a:graphic>
          <a:graphicData uri="http://schemas.openxmlformats.org/presentationml/2006/ole">
            <p:oleObj spid="_x0000_s18435" name="ChemSketch" r:id="rId5" imgW="1063800" imgH="737640" progId="ACD.ChemSketch.20">
              <p:embed/>
            </p:oleObj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79512" y="1916832"/>
          <a:ext cx="3311525" cy="1389063"/>
        </p:xfrm>
        <a:graphic>
          <a:graphicData uri="http://schemas.openxmlformats.org/presentationml/2006/ole">
            <p:oleObj spid="_x0000_s18437" name="ChemSketch" r:id="rId6" imgW="1505880" imgH="631080" progId="ACD.ChemSketch.20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3219995" y="3562201"/>
          <a:ext cx="3224213" cy="1450975"/>
        </p:xfrm>
        <a:graphic>
          <a:graphicData uri="http://schemas.openxmlformats.org/presentationml/2006/ole">
            <p:oleObj spid="_x0000_s18438" name="ChemSketch" r:id="rId7" imgW="1548360" imgH="694800" progId="ACD.ChemSketch.20">
              <p:embed/>
            </p:oleObj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107504" y="5085184"/>
          <a:ext cx="4479925" cy="1368425"/>
        </p:xfrm>
        <a:graphic>
          <a:graphicData uri="http://schemas.openxmlformats.org/presentationml/2006/ole">
            <p:oleObj spid="_x0000_s18439" name="ChemSketch" r:id="rId8" imgW="2136600" imgH="652320" progId="ACD.ChemSketch.20">
              <p:embed/>
            </p:oleObj>
          </a:graphicData>
        </a:graphic>
      </p:graphicFrame>
      <p:sp>
        <p:nvSpPr>
          <p:cNvPr id="13" name="Zaoblený obdélník 12"/>
          <p:cNvSpPr/>
          <p:nvPr/>
        </p:nvSpPr>
        <p:spPr>
          <a:xfrm>
            <a:off x="107504" y="1916832"/>
            <a:ext cx="3456384" cy="1368152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107504" y="5085184"/>
            <a:ext cx="4608512" cy="1368152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714011" y="4047455"/>
            <a:ext cx="2304256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Threonin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Thr</a:t>
            </a:r>
            <a:endParaRPr lang="cs-CZ" sz="2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156176" y="2420888"/>
            <a:ext cx="180020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Serin, Ser</a:t>
            </a:r>
            <a:endParaRPr lang="cs-CZ" sz="2400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251520" y="6351711"/>
            <a:ext cx="259228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Tyrozin, </a:t>
            </a:r>
            <a:r>
              <a:rPr lang="cs-CZ" sz="2400" b="1" dirty="0" err="1" smtClean="0"/>
              <a:t>Tyr</a:t>
            </a:r>
            <a:endParaRPr lang="cs-CZ" sz="2400" b="1" dirty="0"/>
          </a:p>
        </p:txBody>
      </p:sp>
      <p:sp>
        <p:nvSpPr>
          <p:cNvPr id="22" name="Elipsa 21"/>
          <p:cNvSpPr/>
          <p:nvPr/>
        </p:nvSpPr>
        <p:spPr>
          <a:xfrm>
            <a:off x="3635896" y="2132856"/>
            <a:ext cx="1080120" cy="100811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6588224" y="3356992"/>
            <a:ext cx="1440160" cy="136815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4788024" y="5301208"/>
            <a:ext cx="2376264" cy="1584176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6cípá hvězda 24"/>
          <p:cNvSpPr>
            <a:spLocks noChangeAspect="1"/>
          </p:cNvSpPr>
          <p:nvPr/>
        </p:nvSpPr>
        <p:spPr>
          <a:xfrm>
            <a:off x="1849551" y="2191025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6cípá hvězda 25"/>
          <p:cNvSpPr>
            <a:spLocks noChangeAspect="1"/>
          </p:cNvSpPr>
          <p:nvPr/>
        </p:nvSpPr>
        <p:spPr>
          <a:xfrm>
            <a:off x="4873887" y="3958049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6cípá hvězda 26"/>
          <p:cNvSpPr>
            <a:spLocks noChangeAspect="1"/>
          </p:cNvSpPr>
          <p:nvPr/>
        </p:nvSpPr>
        <p:spPr>
          <a:xfrm>
            <a:off x="4469549" y="3958049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6cípá hvězda 27"/>
          <p:cNvSpPr>
            <a:spLocks noChangeAspect="1"/>
          </p:cNvSpPr>
          <p:nvPr/>
        </p:nvSpPr>
        <p:spPr>
          <a:xfrm>
            <a:off x="3045977" y="5370499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4558145" y="227477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7624046" y="387299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7205853" y="4119463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(R)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106135" y="547922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6125514" y="2626515"/>
          <a:ext cx="2235200" cy="1566863"/>
        </p:xfrm>
        <a:graphic>
          <a:graphicData uri="http://schemas.openxmlformats.org/presentationml/2006/ole">
            <p:oleObj spid="_x0000_s19462" name="ChemSketch" r:id="rId3" imgW="1054440" imgH="737640" progId="ACD.ChemSketch.20">
              <p:embed/>
            </p:oleObj>
          </a:graphicData>
        </a:graphic>
      </p:graphicFrame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75656" y="330392"/>
            <a:ext cx="4330824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Rozdělení AMK</a:t>
            </a:r>
            <a:endParaRPr lang="cs-CZ" dirty="0"/>
          </a:p>
        </p:txBody>
      </p:sp>
      <p:sp>
        <p:nvSpPr>
          <p:cNvPr id="5" name="Zástupný symbol pro obsah 4"/>
          <p:cNvSpPr txBox="1">
            <a:spLocks/>
          </p:cNvSpPr>
          <p:nvPr/>
        </p:nvSpPr>
        <p:spPr>
          <a:xfrm>
            <a:off x="237665" y="1268760"/>
            <a:ext cx="6048672" cy="576064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vert="horz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Podle struktury postranního řetězce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57745" y="1907540"/>
            <a:ext cx="5271251" cy="369332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lphaLcParenR" startAt="3"/>
            </a:pPr>
            <a:r>
              <a:rPr lang="cs-CZ" dirty="0" smtClean="0"/>
              <a:t>Aminokyseliny se </a:t>
            </a:r>
            <a:r>
              <a:rPr lang="cs-CZ" b="1" dirty="0" smtClean="0"/>
              <a:t>sírou</a:t>
            </a:r>
            <a:r>
              <a:rPr lang="cs-CZ" dirty="0" smtClean="0"/>
              <a:t>  v postranním řetězcem</a:t>
            </a:r>
            <a:endParaRPr lang="cs-CZ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915790" y="2636912"/>
          <a:ext cx="3016250" cy="1331913"/>
        </p:xfrm>
        <a:graphic>
          <a:graphicData uri="http://schemas.openxmlformats.org/presentationml/2006/ole">
            <p:oleObj spid="_x0000_s19458" name="ChemSketch" r:id="rId4" imgW="1432440" imgH="631080" progId="ACD.ChemSketch.20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4211960" y="4804816"/>
          <a:ext cx="4649787" cy="1360488"/>
        </p:xfrm>
        <a:graphic>
          <a:graphicData uri="http://schemas.openxmlformats.org/presentationml/2006/ole">
            <p:oleObj spid="_x0000_s19459" name="ChemSketch" r:id="rId5" imgW="2161080" imgH="631080" progId="ACD.ChemSketch.20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395536" y="4600029"/>
          <a:ext cx="3267075" cy="1565275"/>
        </p:xfrm>
        <a:graphic>
          <a:graphicData uri="http://schemas.openxmlformats.org/presentationml/2006/ole">
            <p:oleObj spid="_x0000_s19461" name="ChemSketch" r:id="rId6" imgW="1542240" imgH="737640" progId="ACD.ChemSketch.20">
              <p:embed/>
            </p:oleObj>
          </a:graphicData>
        </a:graphic>
      </p:graphicFrame>
      <p:sp>
        <p:nvSpPr>
          <p:cNvPr id="11" name="Zaoblený obdélník 10"/>
          <p:cNvSpPr/>
          <p:nvPr/>
        </p:nvSpPr>
        <p:spPr>
          <a:xfrm>
            <a:off x="1763688" y="2609202"/>
            <a:ext cx="3240360" cy="1368152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4139952" y="4797152"/>
            <a:ext cx="4752528" cy="1368152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>
            <a:spLocks noChangeAspect="1"/>
          </p:cNvSpPr>
          <p:nvPr/>
        </p:nvSpPr>
        <p:spPr>
          <a:xfrm>
            <a:off x="5804525" y="2803172"/>
            <a:ext cx="1152000" cy="1152000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>
            <a:spLocks noChangeAspect="1"/>
          </p:cNvSpPr>
          <p:nvPr/>
        </p:nvSpPr>
        <p:spPr>
          <a:xfrm>
            <a:off x="251520" y="4725144"/>
            <a:ext cx="2088232" cy="1152128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4355976" y="4047455"/>
            <a:ext cx="1944216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Cystein, </a:t>
            </a:r>
            <a:r>
              <a:rPr lang="cs-CZ" sz="2400" b="1" dirty="0" err="1" smtClean="0"/>
              <a:t>Cys</a:t>
            </a:r>
            <a:endParaRPr lang="cs-CZ" sz="24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347864" y="6279703"/>
            <a:ext cx="2448272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Methionin</a:t>
            </a:r>
            <a:r>
              <a:rPr lang="cs-CZ" sz="2400" b="1" dirty="0" smtClean="0"/>
              <a:t>, Met</a:t>
            </a:r>
            <a:endParaRPr lang="cs-CZ" sz="2400" b="1" dirty="0"/>
          </a:p>
        </p:txBody>
      </p:sp>
      <p:sp>
        <p:nvSpPr>
          <p:cNvPr id="17" name="6cípá hvězda 16"/>
          <p:cNvSpPr>
            <a:spLocks noChangeAspect="1"/>
          </p:cNvSpPr>
          <p:nvPr/>
        </p:nvSpPr>
        <p:spPr>
          <a:xfrm>
            <a:off x="3375574" y="2891784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6cípá hvězda 17"/>
          <p:cNvSpPr>
            <a:spLocks noChangeAspect="1"/>
          </p:cNvSpPr>
          <p:nvPr/>
        </p:nvSpPr>
        <p:spPr>
          <a:xfrm>
            <a:off x="7294449" y="5074268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6915088" y="299523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(R)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237301" y="498705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475656" y="330392"/>
            <a:ext cx="4330824" cy="86636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Rozdělení AMK</a:t>
            </a:r>
            <a:endParaRPr kumimoji="0" lang="cs-CZ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4"/>
          <p:cNvSpPr txBox="1">
            <a:spLocks/>
          </p:cNvSpPr>
          <p:nvPr/>
        </p:nvSpPr>
        <p:spPr>
          <a:xfrm>
            <a:off x="237665" y="1268760"/>
            <a:ext cx="6048672" cy="576064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vert="horz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Podle struktury postranního řetězce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57745" y="1907540"/>
            <a:ext cx="8202887" cy="369332"/>
          </a:xfrm>
          <a:prstGeom prst="rect">
            <a:avLst/>
          </a:prstGeom>
          <a:solidFill>
            <a:schemeClr val="accent3">
              <a:lumMod val="60000"/>
              <a:lumOff val="40000"/>
              <a:alpha val="30000"/>
            </a:schemeClr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lphaLcParenR" startAt="4"/>
            </a:pPr>
            <a:r>
              <a:rPr lang="cs-CZ" dirty="0" smtClean="0"/>
              <a:t>Aminokyseliny s </a:t>
            </a:r>
            <a:r>
              <a:rPr lang="cs-CZ" b="1" dirty="0" smtClean="0"/>
              <a:t>karboxylovou funkční skupinou</a:t>
            </a:r>
            <a:r>
              <a:rPr lang="cs-CZ" dirty="0" smtClean="0"/>
              <a:t>  v postranním řetězcem</a:t>
            </a:r>
            <a:endParaRPr lang="cs-CZ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5398144" y="4005064"/>
          <a:ext cx="3062288" cy="1624013"/>
        </p:xfrm>
        <a:graphic>
          <a:graphicData uri="http://schemas.openxmlformats.org/presentationml/2006/ole">
            <p:oleObj spid="_x0000_s20482" name="ChemSketch" r:id="rId3" imgW="1438560" imgH="762120" progId="ACD.ChemSketch.20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892274" y="4005064"/>
          <a:ext cx="2633662" cy="1552575"/>
        </p:xfrm>
        <a:graphic>
          <a:graphicData uri="http://schemas.openxmlformats.org/presentationml/2006/ole">
            <p:oleObj spid="_x0000_s20483" name="ChemSketch" r:id="rId4" imgW="1252800" imgH="737640" progId="ACD.ChemSketch.20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572000" y="2492896"/>
          <a:ext cx="4425950" cy="1331912"/>
        </p:xfrm>
        <a:graphic>
          <a:graphicData uri="http://schemas.openxmlformats.org/presentationml/2006/ole">
            <p:oleObj spid="_x0000_s20484" name="ChemSketch" r:id="rId5" imgW="2103120" imgH="631080" progId="ACD.ChemSketch.20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285378" y="2537073"/>
          <a:ext cx="3638550" cy="1323975"/>
        </p:xfrm>
        <a:graphic>
          <a:graphicData uri="http://schemas.openxmlformats.org/presentationml/2006/ole">
            <p:oleObj spid="_x0000_s20485" name="ChemSketch" r:id="rId6" imgW="1737360" imgH="631080" progId="ACD.ChemSketch.20">
              <p:embed/>
            </p:oleObj>
          </a:graphicData>
        </a:graphic>
      </p:graphicFrame>
      <p:sp>
        <p:nvSpPr>
          <p:cNvPr id="11" name="Elipsa 10"/>
          <p:cNvSpPr>
            <a:spLocks noChangeAspect="1"/>
          </p:cNvSpPr>
          <p:nvPr/>
        </p:nvSpPr>
        <p:spPr>
          <a:xfrm>
            <a:off x="5110112" y="3933056"/>
            <a:ext cx="2088232" cy="1296144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789632" y="4221088"/>
            <a:ext cx="1368152" cy="1296144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4325533" y="2420888"/>
            <a:ext cx="4752528" cy="1440160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179512" y="2420888"/>
            <a:ext cx="3816424" cy="1440160"/>
          </a:xfrm>
          <a:prstGeom prst="roundRect">
            <a:avLst/>
          </a:prstGeom>
          <a:solidFill>
            <a:srgbClr val="2AEC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251520" y="5703639"/>
            <a:ext cx="3816424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Kyselina </a:t>
            </a:r>
            <a:r>
              <a:rPr lang="cs-CZ" sz="2400" b="1" dirty="0" err="1" smtClean="0"/>
              <a:t>asparagová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Asp</a:t>
            </a:r>
            <a:endParaRPr lang="cs-CZ" sz="24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788024" y="5703639"/>
            <a:ext cx="3816424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Kyselina </a:t>
            </a:r>
            <a:r>
              <a:rPr lang="cs-CZ" sz="2400" b="1" dirty="0" err="1" smtClean="0"/>
              <a:t>glutamová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Glu</a:t>
            </a:r>
            <a:endParaRPr lang="cs-CZ" sz="2400" b="1" dirty="0"/>
          </a:p>
        </p:txBody>
      </p:sp>
      <p:sp>
        <p:nvSpPr>
          <p:cNvPr id="17" name="6cípá hvězda 16"/>
          <p:cNvSpPr>
            <a:spLocks noChangeAspect="1"/>
          </p:cNvSpPr>
          <p:nvPr/>
        </p:nvSpPr>
        <p:spPr>
          <a:xfrm>
            <a:off x="2397905" y="2786600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6cípá hvězda 17"/>
          <p:cNvSpPr>
            <a:spLocks noChangeAspect="1"/>
          </p:cNvSpPr>
          <p:nvPr/>
        </p:nvSpPr>
        <p:spPr>
          <a:xfrm>
            <a:off x="7438465" y="2747768"/>
            <a:ext cx="144016" cy="144000"/>
          </a:xfrm>
          <a:prstGeom prst="star6">
            <a:avLst>
              <a:gd name="adj" fmla="val 7656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7034127" y="436593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123728" y="4379785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(S)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2558</TotalTime>
  <Words>1187</Words>
  <Application>Microsoft Office PowerPoint</Application>
  <PresentationFormat>Předvádění na obrazovce (4:3)</PresentationFormat>
  <Paragraphs>302</Paragraphs>
  <Slides>25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Tok</vt:lpstr>
      <vt:lpstr>ChemSketch</vt:lpstr>
      <vt:lpstr>Snímek 1</vt:lpstr>
      <vt:lpstr>Aminokyseliny II</vt:lpstr>
      <vt:lpstr>AMINOKYSELINY</vt:lpstr>
      <vt:lpstr>AMINOKYSELINY</vt:lpstr>
      <vt:lpstr>Rozdělení AMK</vt:lpstr>
      <vt:lpstr>Rozdělení AMK</vt:lpstr>
      <vt:lpstr>Rozdělení AMK</vt:lpstr>
      <vt:lpstr>Rozdělení AMK</vt:lpstr>
      <vt:lpstr>Snímek 9</vt:lpstr>
      <vt:lpstr>Snímek 10</vt:lpstr>
      <vt:lpstr>Snímek 11</vt:lpstr>
      <vt:lpstr>Rozdělení AMK</vt:lpstr>
      <vt:lpstr>Rozdělení AMK</vt:lpstr>
      <vt:lpstr>Rozdělení AMK</vt:lpstr>
      <vt:lpstr>Rozdělení AMK</vt:lpstr>
      <vt:lpstr>Rozdělení AMK</vt:lpstr>
      <vt:lpstr>Rozdělení AMK</vt:lpstr>
      <vt:lpstr>Rozdělení AMK</vt:lpstr>
      <vt:lpstr>Nekódované proteinogenní amk.</vt:lpstr>
      <vt:lpstr>Deriváty aminokyselin</vt:lpstr>
      <vt:lpstr>Deriváty aminokyselin</vt:lpstr>
      <vt:lpstr>Neproteinogenní aminokyseliny</vt:lpstr>
      <vt:lpstr>Neproteinogenní aminokyseliny</vt:lpstr>
      <vt:lpstr>Neproteinogenní aminokyseliny</vt:lpstr>
      <vt:lpstr>Neproteinogenní aminokyseliny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Aminokyseliny II</dc:title>
  <dc:creator>ucitel</dc:creator>
  <cp:lastModifiedBy>ucitel</cp:lastModifiedBy>
  <cp:revision>24</cp:revision>
  <dcterms:created xsi:type="dcterms:W3CDTF">2014-04-06T15:16:17Z</dcterms:created>
  <dcterms:modified xsi:type="dcterms:W3CDTF">2015-02-20T09:46:11Z</dcterms:modified>
</cp:coreProperties>
</file>