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ED5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FC46CE-760C-4E52-B911-98D19BE7587A}" type="datetimeFigureOut">
              <a:rPr lang="cs-CZ" smtClean="0"/>
              <a:pPr/>
              <a:t>16.02.2018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7995A3-F7F9-462F-93A0-314E4B5528D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16 </a:t>
            </a:r>
            <a:r>
              <a:rPr lang="cs-CZ" b="1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Anotace DUM: </a:t>
            </a:r>
            <a:r>
              <a:rPr lang="cs-CZ" sz="1400" dirty="0" smtClean="0"/>
              <a:t>Peptidická vazba – vznik </a:t>
            </a:r>
            <a:r>
              <a:rPr lang="cs-CZ" sz="1400" smtClean="0"/>
              <a:t>+ stereochemie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033264" y="332656"/>
            <a:ext cx="533893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2323574"/>
            <a:ext cx="4464496" cy="455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470224"/>
            <a:ext cx="4608512" cy="441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4499992" y="4388881"/>
            <a:ext cx="57606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C</a:t>
            </a:r>
            <a:r>
              <a:rPr lang="cs-CZ" sz="2400" b="1" baseline="-25000" dirty="0" smtClean="0">
                <a:sym typeface="Symbol"/>
              </a:rPr>
              <a:t></a:t>
            </a:r>
            <a:endParaRPr lang="cs-CZ" sz="2400" b="1" baseline="-25000" dirty="0"/>
          </a:p>
        </p:txBody>
      </p:sp>
      <p:cxnSp>
        <p:nvCxnSpPr>
          <p:cNvPr id="9" name="Přímá spojovací šipka 8"/>
          <p:cNvCxnSpPr>
            <a:stCxn id="7" idx="1"/>
          </p:cNvCxnSpPr>
          <p:nvPr/>
        </p:nvCxnSpPr>
        <p:spPr>
          <a:xfrm flipH="1">
            <a:off x="3419872" y="4619714"/>
            <a:ext cx="1080120" cy="230832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>
            <a:stCxn id="7" idx="3"/>
          </p:cNvCxnSpPr>
          <p:nvPr/>
        </p:nvCxnSpPr>
        <p:spPr>
          <a:xfrm>
            <a:off x="5076056" y="4619714"/>
            <a:ext cx="1872208" cy="230832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403648" y="2599134"/>
            <a:ext cx="43152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ym typeface="Symbol"/>
              </a:rPr>
              <a:t></a:t>
            </a:r>
            <a:endParaRPr lang="cs-CZ" sz="2800" b="1" i="1" dirty="0"/>
          </a:p>
        </p:txBody>
      </p:sp>
      <p:cxnSp>
        <p:nvCxnSpPr>
          <p:cNvPr id="15" name="Přímá spojovací šipka 14"/>
          <p:cNvCxnSpPr/>
          <p:nvPr/>
        </p:nvCxnSpPr>
        <p:spPr>
          <a:xfrm>
            <a:off x="1835696" y="2906330"/>
            <a:ext cx="1008112" cy="792088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7596336" y="6074682"/>
            <a:ext cx="4320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ym typeface="Symbol"/>
              </a:rPr>
              <a:t></a:t>
            </a:r>
            <a:endParaRPr lang="cs-CZ" sz="2800" b="1" i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971600" y="4418498"/>
            <a:ext cx="4320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i="1" dirty="0" smtClean="0">
                <a:sym typeface="Symbol"/>
              </a:rPr>
              <a:t></a:t>
            </a:r>
            <a:endParaRPr lang="cs-CZ" sz="2800" b="1" i="1" dirty="0"/>
          </a:p>
        </p:txBody>
      </p:sp>
      <p:cxnSp>
        <p:nvCxnSpPr>
          <p:cNvPr id="20" name="Přímá spojovací šipka 19"/>
          <p:cNvCxnSpPr/>
          <p:nvPr/>
        </p:nvCxnSpPr>
        <p:spPr>
          <a:xfrm flipV="1">
            <a:off x="1403648" y="4634522"/>
            <a:ext cx="936104" cy="137592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17" idx="0"/>
          </p:cNvCxnSpPr>
          <p:nvPr/>
        </p:nvCxnSpPr>
        <p:spPr>
          <a:xfrm flipH="1" flipV="1">
            <a:off x="7164288" y="5570626"/>
            <a:ext cx="648072" cy="504056"/>
          </a:xfrm>
          <a:prstGeom prst="straightConnector1">
            <a:avLst/>
          </a:prstGeom>
          <a:ln w="127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683568" y="1268760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ym typeface="Symbol"/>
              </a:rPr>
              <a:t>Stáčení dvou rovinných </a:t>
            </a:r>
            <a:r>
              <a:rPr lang="cs-CZ" sz="2400" dirty="0" err="1" smtClean="0">
                <a:sym typeface="Symbol"/>
              </a:rPr>
              <a:t>ůtvarů</a:t>
            </a:r>
            <a:r>
              <a:rPr lang="cs-CZ" sz="2400" dirty="0" smtClean="0">
                <a:sym typeface="Symbol"/>
              </a:rPr>
              <a:t> vázaných k  uhlíku vede k vzniku řady </a:t>
            </a:r>
            <a:r>
              <a:rPr lang="cs-CZ" sz="2400" dirty="0" err="1" smtClean="0">
                <a:sym typeface="Symbol"/>
              </a:rPr>
              <a:t>konformerů</a:t>
            </a:r>
            <a:r>
              <a:rPr lang="cs-CZ" sz="2400" dirty="0" smtClean="0">
                <a:sym typeface="Symbol"/>
              </a:rPr>
              <a:t>. Úhly se nazývají </a:t>
            </a:r>
            <a:r>
              <a:rPr lang="cs-CZ" sz="2400" b="1" u="sng" dirty="0" smtClean="0">
                <a:sym typeface="Symbol"/>
              </a:rPr>
              <a:t>TORZNÍ</a:t>
            </a:r>
            <a:r>
              <a:rPr lang="cs-CZ" sz="2400" dirty="0" smtClean="0">
                <a:sym typeface="Symbol"/>
              </a:rPr>
              <a:t> úhly</a:t>
            </a:r>
          </a:p>
          <a:p>
            <a:r>
              <a:rPr lang="cs-CZ" sz="2400" b="1" i="1" dirty="0" smtClean="0">
                <a:sym typeface="Symbol"/>
              </a:rPr>
              <a:t></a:t>
            </a:r>
            <a:r>
              <a:rPr lang="cs-CZ" sz="2400" dirty="0" smtClean="0">
                <a:sym typeface="Symbol"/>
              </a:rPr>
              <a:t> je  úhel mezi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cs-CZ" sz="2400" b="1" baseline="-25000" dirty="0" smtClean="0">
                <a:solidFill>
                  <a:srgbClr val="FF0000"/>
                </a:solidFill>
                <a:sym typeface="Symbol"/>
              </a:rPr>
              <a:t> </a:t>
            </a:r>
            <a:r>
              <a:rPr lang="cs-CZ" sz="2400" baseline="-25000" dirty="0" smtClean="0">
                <a:sym typeface="Symbol"/>
              </a:rPr>
              <a:t> </a:t>
            </a:r>
            <a:r>
              <a:rPr lang="cs-CZ" sz="2400" dirty="0" smtClean="0">
                <a:sym typeface="Symbol"/>
              </a:rPr>
              <a:t>a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cs-CZ" sz="2400" dirty="0" smtClean="0">
                <a:sym typeface="Symbol"/>
              </a:rPr>
              <a:t>, </a:t>
            </a:r>
            <a:r>
              <a:rPr lang="cs-CZ" sz="2400" b="1" i="1" dirty="0" smtClean="0">
                <a:sym typeface="Symbol"/>
              </a:rPr>
              <a:t></a:t>
            </a:r>
            <a:r>
              <a:rPr lang="cs-CZ" sz="2400" dirty="0" smtClean="0">
                <a:sym typeface="Symbol"/>
              </a:rPr>
              <a:t> je torzní úhel mezi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cs-CZ" sz="2400" b="1" baseline="-25000" dirty="0" smtClean="0">
                <a:solidFill>
                  <a:srgbClr val="FF0000"/>
                </a:solidFill>
                <a:sym typeface="Symbol"/>
              </a:rPr>
              <a:t> </a:t>
            </a:r>
            <a:r>
              <a:rPr lang="cs-CZ" sz="2400" dirty="0" smtClean="0">
                <a:sym typeface="Symbol"/>
              </a:rPr>
              <a:t> a </a:t>
            </a:r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N</a:t>
            </a:r>
            <a:r>
              <a:rPr lang="cs-CZ" sz="2400" dirty="0" smtClean="0">
                <a:sym typeface="Symbol"/>
              </a:rPr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AMINOKYSELINY 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cap="all" dirty="0" smtClean="0"/>
              <a:t>Peptidická vazba</a:t>
            </a:r>
            <a:endParaRPr lang="cs-CZ" cap="al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7280" y="548680"/>
            <a:ext cx="5266928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Interakcí aminoskupiny s karboxylovou skupinou (reakčním mechanismem S</a:t>
            </a:r>
            <a:r>
              <a:rPr lang="cs-CZ" baseline="-25000" dirty="0" smtClean="0"/>
              <a:t>N</a:t>
            </a:r>
            <a:r>
              <a:rPr lang="cs-CZ" dirty="0" smtClean="0"/>
              <a:t>) získáváme amidovou vazbu.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57100" y="2708920"/>
          <a:ext cx="7759316" cy="1277121"/>
        </p:xfrm>
        <a:graphic>
          <a:graphicData uri="http://schemas.openxmlformats.org/presentationml/2006/ole">
            <p:oleObj spid="_x0000_s1026" name="ChemSketch" r:id="rId3" imgW="4590360" imgH="756000" progId="ACD.ChemSketch.20">
              <p:embed/>
            </p:oleObj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39552" y="393305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karboxylová kyselina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393305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amin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48064" y="3934797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amid karboxylové kyseliny</a:t>
            </a:r>
            <a:endParaRPr lang="cs-CZ" b="1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67544" y="4581128"/>
            <a:ext cx="8229600" cy="1728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Jsou-li obě zúčastněné funkční skupiny součástí molekul aminokyselin, nazýváme vzniklý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amid </a:t>
            </a:r>
            <a:r>
              <a:rPr kumimoji="0" lang="cs-CZ" sz="26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PEPTID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nově zformovanou vazebnou skupinu jako </a:t>
            </a:r>
            <a:r>
              <a:rPr kumimoji="0" lang="cs-CZ" sz="2600" b="1" i="0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PEPTIDICKOU VAZBU</a:t>
            </a:r>
            <a:r>
              <a:rPr kumimoji="0" lang="cs-CZ" sz="2600" i="0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cs-CZ" sz="26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971600" y="474408"/>
            <a:ext cx="533893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3456384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Naznačená reakce je rovnovážná a její rovnovážná konstanta </a:t>
            </a:r>
            <a:r>
              <a:rPr lang="cs-CZ" dirty="0" err="1" smtClean="0"/>
              <a:t>Kc</a:t>
            </a:r>
            <a:r>
              <a:rPr lang="cs-CZ" dirty="0" smtClean="0"/>
              <a:t> &lt;&lt; 1.</a:t>
            </a:r>
          </a:p>
          <a:p>
            <a:r>
              <a:rPr lang="cs-CZ" dirty="0" smtClean="0"/>
              <a:t>Pouhou touto reakcí (např. bez katalyzátoru) nelze prakticky </a:t>
            </a:r>
            <a:r>
              <a:rPr lang="cs-CZ" dirty="0" err="1" smtClean="0"/>
              <a:t>dipeptid</a:t>
            </a:r>
            <a:r>
              <a:rPr lang="cs-CZ" dirty="0" smtClean="0"/>
              <a:t> získat.</a:t>
            </a:r>
          </a:p>
          <a:p>
            <a:r>
              <a:rPr lang="cs-CZ" dirty="0" smtClean="0"/>
              <a:t>Je ale vidět další důležitý faktor a to snadná hydrolytická štěpitelnost.</a:t>
            </a:r>
          </a:p>
          <a:p>
            <a:r>
              <a:rPr lang="cs-CZ" dirty="0" smtClean="0"/>
              <a:t>Ta je dobrá jak v kyselém tak i v zásaditém prostředí.</a:t>
            </a:r>
          </a:p>
          <a:p>
            <a:r>
              <a:rPr lang="cs-CZ" dirty="0" smtClean="0"/>
              <a:t>V neutrálním prostředí je peptidická vazba relativně stálá</a:t>
            </a:r>
          </a:p>
          <a:p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9512" y="1628800"/>
          <a:ext cx="8818750" cy="1139750"/>
        </p:xfrm>
        <a:graphic>
          <a:graphicData uri="http://schemas.openxmlformats.org/presentationml/2006/ole">
            <p:oleObj spid="_x0000_s2050" name="ChemSketch" r:id="rId3" imgW="5379840" imgH="694800" progId="ACD.ChemSketch.20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72008" y="1556792"/>
            <a:ext cx="8964488" cy="1224136"/>
          </a:xfrm>
          <a:prstGeom prst="roundRect">
            <a:avLst/>
          </a:prstGeom>
          <a:solidFill>
            <a:srgbClr val="31ED55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7504" y="2852936"/>
            <a:ext cx="196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Aminokyselina 1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67744" y="2852936"/>
            <a:ext cx="1988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Aminokyselina 2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88972" y="284364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Dipeptid</a:t>
            </a:r>
            <a:endParaRPr lang="cs-CZ" b="1" dirty="0"/>
          </a:p>
        </p:txBody>
      </p:sp>
      <p:sp>
        <p:nvSpPr>
          <p:cNvPr id="11" name="Obdélník 10"/>
          <p:cNvSpPr/>
          <p:nvPr/>
        </p:nvSpPr>
        <p:spPr>
          <a:xfrm>
            <a:off x="6012160" y="1628800"/>
            <a:ext cx="936104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444208" y="908720"/>
            <a:ext cx="208823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peptidická vazba</a:t>
            </a:r>
            <a:endParaRPr lang="cs-CZ" b="1" dirty="0">
              <a:solidFill>
                <a:srgbClr val="FF0000"/>
              </a:solidFill>
            </a:endParaRPr>
          </a:p>
        </p:txBody>
      </p:sp>
      <p:cxnSp>
        <p:nvCxnSpPr>
          <p:cNvPr id="14" name="Přímá spojovací šipka 13"/>
          <p:cNvCxnSpPr/>
          <p:nvPr/>
        </p:nvCxnSpPr>
        <p:spPr>
          <a:xfrm flipH="1">
            <a:off x="6660232" y="1268760"/>
            <a:ext cx="144016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61256" y="402400"/>
            <a:ext cx="5410944" cy="9383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76464"/>
          </a:xfrm>
        </p:spPr>
        <p:txBody>
          <a:bodyPr/>
          <a:lstStyle/>
          <a:p>
            <a:r>
              <a:rPr lang="cs-CZ" dirty="0" smtClean="0"/>
              <a:t>V </a:t>
            </a:r>
            <a:r>
              <a:rPr lang="cs-CZ" dirty="0" smtClean="0"/>
              <a:t>živých systémech </a:t>
            </a:r>
            <a:r>
              <a:rPr lang="cs-CZ" dirty="0" smtClean="0"/>
              <a:t>probíhá specifické hydrolytické štěpení (štěpení pouze vazeb určitých aminokyselin) peptidické vazby působením </a:t>
            </a:r>
            <a:r>
              <a:rPr lang="cs-CZ" b="1" dirty="0" smtClean="0">
                <a:solidFill>
                  <a:srgbClr val="FF0000"/>
                </a:solidFill>
              </a:rPr>
              <a:t>ENZYM</a:t>
            </a:r>
            <a:r>
              <a:rPr lang="cs-CZ" b="1" dirty="0" smtClean="0">
                <a:solidFill>
                  <a:srgbClr val="FF0000"/>
                </a:solidFill>
                <a:latin typeface="Constantia"/>
              </a:rPr>
              <a:t>Ů</a:t>
            </a:r>
            <a:r>
              <a:rPr lang="cs-CZ" dirty="0" smtClean="0">
                <a:latin typeface="Constantia"/>
              </a:rPr>
              <a:t>.</a:t>
            </a:r>
          </a:p>
          <a:p>
            <a:r>
              <a:rPr lang="cs-CZ" dirty="0" smtClean="0">
                <a:latin typeface="Constantia"/>
              </a:rPr>
              <a:t>Vznik peptidické vazby je proces </a:t>
            </a:r>
            <a:r>
              <a:rPr lang="cs-CZ" b="1" dirty="0" smtClean="0">
                <a:solidFill>
                  <a:srgbClr val="FF0000"/>
                </a:solidFill>
                <a:latin typeface="Constantia"/>
              </a:rPr>
              <a:t>ENDERGONICKÝ</a:t>
            </a:r>
            <a:r>
              <a:rPr lang="cs-CZ" dirty="0" smtClean="0">
                <a:latin typeface="Constantia"/>
              </a:rPr>
              <a:t> – pro její vznik je nutno dodávat energii.</a:t>
            </a:r>
          </a:p>
          <a:p>
            <a:r>
              <a:rPr lang="cs-CZ" dirty="0" smtClean="0">
                <a:latin typeface="Constantia"/>
              </a:rPr>
              <a:t>Při syntéze peptidů respektive proteinů se tedy vychází z aktivovaných derivátů aminokyselin (esterů, smíšených anhydridů apod.).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033264" y="474408"/>
            <a:ext cx="533893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936104"/>
          </a:xfrm>
        </p:spPr>
        <p:txBody>
          <a:bodyPr/>
          <a:lstStyle/>
          <a:p>
            <a:r>
              <a:rPr lang="cs-CZ" dirty="0" smtClean="0"/>
              <a:t>Ze strukturního vzorce peptidu lze usuzovat na volnou rotaci kolem chemické vazby C-N v peptidické vazbě.</a:t>
            </a:r>
          </a:p>
        </p:txBody>
      </p:sp>
      <p:grpSp>
        <p:nvGrpSpPr>
          <p:cNvPr id="13" name="Skupina 12"/>
          <p:cNvGrpSpPr/>
          <p:nvPr/>
        </p:nvGrpSpPr>
        <p:grpSpPr>
          <a:xfrm>
            <a:off x="899592" y="2204864"/>
            <a:ext cx="5616624" cy="2232248"/>
            <a:chOff x="1763688" y="4437112"/>
            <a:chExt cx="5616624" cy="2232248"/>
          </a:xfrm>
        </p:grpSpPr>
        <p:graphicFrame>
          <p:nvGraphicFramePr>
            <p:cNvPr id="3074" name="Object 2"/>
            <p:cNvGraphicFramePr>
              <a:graphicFrameLocks noChangeAspect="1"/>
            </p:cNvGraphicFramePr>
            <p:nvPr/>
          </p:nvGraphicFramePr>
          <p:xfrm>
            <a:off x="2123728" y="4437112"/>
            <a:ext cx="4657282" cy="2088232"/>
          </p:xfrm>
          <a:graphic>
            <a:graphicData uri="http://schemas.openxmlformats.org/presentationml/2006/ole">
              <p:oleObj spid="_x0000_s3074" name="ChemSketch" r:id="rId3" imgW="2106000" imgH="945000" progId="ACD.ChemSketch.20">
                <p:embed/>
              </p:oleObj>
            </a:graphicData>
          </a:graphic>
        </p:graphicFrame>
        <p:sp>
          <p:nvSpPr>
            <p:cNvPr id="7" name="Rovnoramenný trojúhelník 6"/>
            <p:cNvSpPr/>
            <p:nvPr/>
          </p:nvSpPr>
          <p:spPr>
            <a:xfrm>
              <a:off x="3347864" y="4653136"/>
              <a:ext cx="1368152" cy="1080120"/>
            </a:xfrm>
            <a:prstGeom prst="triangle">
              <a:avLst>
                <a:gd name="adj" fmla="val 46962"/>
              </a:avLst>
            </a:prstGeom>
            <a:solidFill>
              <a:srgbClr val="FF0000">
                <a:alpha val="30000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1763688" y="4437112"/>
              <a:ext cx="5616624" cy="2232248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Elipsa 8"/>
            <p:cNvSpPr/>
            <p:nvPr/>
          </p:nvSpPr>
          <p:spPr>
            <a:xfrm>
              <a:off x="4788024" y="5373216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ovací čára 10"/>
            <p:cNvCxnSpPr/>
            <p:nvPr/>
          </p:nvCxnSpPr>
          <p:spPr>
            <a:xfrm flipH="1">
              <a:off x="4860032" y="5387071"/>
              <a:ext cx="288032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323528" y="4509120"/>
            <a:ext cx="8640960" cy="2348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NENÍ tomu tak!!!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cs-CZ" sz="2600" dirty="0" smtClean="0"/>
              <a:t>Dochází k interakci mezi volným elektronovým párem atomu dusíku a </a:t>
            </a:r>
            <a:r>
              <a:rPr lang="cs-CZ" sz="2600" dirty="0" smtClean="0">
                <a:sym typeface="Symbol"/>
              </a:rPr>
              <a:t> - elektronovou dvojicí vazby C=O.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Výsledkem je fixace všech 4 atomů peptidické vazby do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jedné roviny 				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cs-CZ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viz následující obr.)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876256" y="2636912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Předpokládané uspořádání atomů na </a:t>
            </a:r>
            <a:r>
              <a:rPr lang="cs-CZ" dirty="0" err="1" smtClean="0"/>
              <a:t>paptidické</a:t>
            </a:r>
            <a:r>
              <a:rPr lang="cs-CZ" dirty="0" smtClean="0"/>
              <a:t> vazbě.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89248" y="404664"/>
            <a:ext cx="5410944" cy="9383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36912"/>
            <a:ext cx="3096344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/>
              <a:t>Rozdílné konfigurace na peptidické vazbě</a:t>
            </a:r>
            <a:endParaRPr lang="cs-CZ" sz="24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816958" y="2247672"/>
          <a:ext cx="4352217" cy="1639102"/>
        </p:xfrm>
        <a:graphic>
          <a:graphicData uri="http://schemas.openxmlformats.org/presentationml/2006/ole">
            <p:oleObj spid="_x0000_s6146" name="ChemSketch" r:id="rId3" imgW="2090880" imgH="947880" progId="ACD.ChemSketch.20">
              <p:embed/>
            </p:oleObj>
          </a:graphicData>
        </a:graphic>
      </p:graphicFrame>
      <p:sp>
        <p:nvSpPr>
          <p:cNvPr id="6" name="Obdélník 5"/>
          <p:cNvSpPr/>
          <p:nvPr/>
        </p:nvSpPr>
        <p:spPr>
          <a:xfrm>
            <a:off x="5294485" y="2247393"/>
            <a:ext cx="1181455" cy="1678909"/>
          </a:xfrm>
          <a:prstGeom prst="rect">
            <a:avLst/>
          </a:prstGeom>
          <a:solidFill>
            <a:srgbClr val="00B0F0">
              <a:alpha val="30000"/>
            </a:srgbClr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443354" y="2060848"/>
            <a:ext cx="5161094" cy="205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5464282" y="2398046"/>
            <a:ext cx="1554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>
            <a:off x="5580253" y="2518837"/>
            <a:ext cx="1554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5343490" y="2523622"/>
            <a:ext cx="1554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2124075" y="4716040"/>
          <a:ext cx="3113088" cy="1665288"/>
        </p:xfrm>
        <a:graphic>
          <a:graphicData uri="http://schemas.openxmlformats.org/presentationml/2006/ole">
            <p:oleObj spid="_x0000_s6147" name="ChemSketch" r:id="rId4" imgW="1822680" imgH="975240" progId="ACD.ChemSketch.20">
              <p:embed/>
            </p:oleObj>
          </a:graphicData>
        </a:graphic>
      </p:graphicFrame>
      <p:sp>
        <p:nvSpPr>
          <p:cNvPr id="14" name="Obdélník 13"/>
          <p:cNvSpPr/>
          <p:nvPr/>
        </p:nvSpPr>
        <p:spPr>
          <a:xfrm rot="5400000">
            <a:off x="3156481" y="5109826"/>
            <a:ext cx="998134" cy="1544871"/>
          </a:xfrm>
          <a:prstGeom prst="rect">
            <a:avLst/>
          </a:prstGeom>
          <a:solidFill>
            <a:srgbClr val="00B0F0">
              <a:alpha val="30000"/>
            </a:srgbClr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1043608" y="4545352"/>
            <a:ext cx="5161094" cy="2052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4832322" y="276160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632522" y="2789317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672082" y="489223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851920" y="491155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092280" y="4221088"/>
            <a:ext cx="1008112" cy="369332"/>
          </a:xfrm>
          <a:prstGeom prst="rect">
            <a:avLst/>
          </a:prstGeom>
          <a:solidFill>
            <a:srgbClr val="00B0F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TRANS</a:t>
            </a:r>
            <a:endParaRPr lang="cs-CZ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372200" y="6084004"/>
            <a:ext cx="576064" cy="369332"/>
          </a:xfrm>
          <a:prstGeom prst="rect">
            <a:avLst/>
          </a:prstGeom>
          <a:solidFill>
            <a:srgbClr val="00B0F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CIS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259632" y="402400"/>
            <a:ext cx="533893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Peptidická vazba má 40% </a:t>
            </a:r>
            <a:r>
              <a:rPr lang="cs-CZ" b="1" dirty="0" smtClean="0"/>
              <a:t>charakter dvojné vazby </a:t>
            </a:r>
            <a:r>
              <a:rPr lang="cs-CZ" dirty="0" smtClean="0"/>
              <a:t>a je víceméně </a:t>
            </a:r>
            <a:r>
              <a:rPr lang="cs-CZ" b="1" dirty="0" err="1" smtClean="0"/>
              <a:t>planární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(rezonanční efekt </a:t>
            </a:r>
            <a:r>
              <a:rPr lang="el-GR" dirty="0" smtClean="0"/>
              <a:t>π-</a:t>
            </a:r>
            <a:r>
              <a:rPr lang="cs-CZ" dirty="0" smtClean="0"/>
              <a:t>vazby s </a:t>
            </a:r>
            <a:r>
              <a:rPr lang="it-IT" dirty="0" smtClean="0"/>
              <a:t>max. 85 kJ/mol vede ke</a:t>
            </a:r>
            <a:r>
              <a:rPr lang="cs-CZ" dirty="0" smtClean="0"/>
              <a:t> </a:t>
            </a:r>
            <a:r>
              <a:rPr lang="pt-BR" dirty="0" smtClean="0"/>
              <a:t>zkrácení C–N o 14 pm a</a:t>
            </a:r>
            <a:r>
              <a:rPr lang="cs-CZ" dirty="0" smtClean="0"/>
              <a:t> </a:t>
            </a:r>
            <a:r>
              <a:rPr lang="pl-PL" dirty="0" smtClean="0"/>
              <a:t>prodloužení o 2 pm u C=O)</a:t>
            </a:r>
          </a:p>
          <a:p>
            <a:r>
              <a:rPr lang="pt-BR" dirty="0" smtClean="0"/>
              <a:t>Existuje </a:t>
            </a:r>
            <a:r>
              <a:rPr lang="pt-BR" b="1" cap="all" dirty="0" smtClean="0"/>
              <a:t>cis</a:t>
            </a:r>
            <a:r>
              <a:rPr lang="pt-BR" b="1" dirty="0" smtClean="0"/>
              <a:t> (</a:t>
            </a:r>
            <a:r>
              <a:rPr lang="pt-BR" b="1" i="1" dirty="0" smtClean="0"/>
              <a:t>ω</a:t>
            </a:r>
            <a:r>
              <a:rPr lang="pt-BR" b="1" dirty="0" smtClean="0"/>
              <a:t> = 0°) a</a:t>
            </a:r>
            <a:r>
              <a:rPr lang="cs-CZ" b="1" dirty="0" smtClean="0"/>
              <a:t> </a:t>
            </a:r>
            <a:r>
              <a:rPr lang="cs-CZ" b="1" cap="all" dirty="0" smtClean="0"/>
              <a:t>trans</a:t>
            </a:r>
            <a:r>
              <a:rPr lang="cs-CZ" b="1" dirty="0" smtClean="0"/>
              <a:t> (</a:t>
            </a:r>
            <a:r>
              <a:rPr lang="el-GR" b="1" i="1" dirty="0" smtClean="0"/>
              <a:t>ω</a:t>
            </a:r>
            <a:r>
              <a:rPr lang="el-GR" b="1" dirty="0" smtClean="0"/>
              <a:t> = 180°) </a:t>
            </a:r>
            <a:r>
              <a:rPr lang="cs-CZ" b="1" dirty="0" smtClean="0"/>
              <a:t>forma </a:t>
            </a:r>
            <a:r>
              <a:rPr lang="cs-CZ" dirty="0" smtClean="0"/>
              <a:t>peptidické vazby.</a:t>
            </a:r>
          </a:p>
          <a:p>
            <a:r>
              <a:rPr lang="fr-FR" dirty="0" smtClean="0"/>
              <a:t>Pozice trans je díky stérickým</a:t>
            </a:r>
            <a:r>
              <a:rPr lang="cs-CZ" dirty="0" smtClean="0"/>
              <a:t> zábranám o 8 </a:t>
            </a:r>
            <a:r>
              <a:rPr lang="cs-CZ" dirty="0" err="1" smtClean="0"/>
              <a:t>kJ</a:t>
            </a:r>
            <a:r>
              <a:rPr lang="cs-CZ" dirty="0" smtClean="0"/>
              <a:t>/mol stabilnější než cis.</a:t>
            </a:r>
          </a:p>
          <a:p>
            <a:r>
              <a:rPr lang="cs-CZ" b="1" dirty="0" smtClean="0"/>
              <a:t>Stabilní </a:t>
            </a:r>
            <a:r>
              <a:rPr lang="cs-CZ" b="1" dirty="0" err="1" smtClean="0"/>
              <a:t>isomerace</a:t>
            </a:r>
            <a:r>
              <a:rPr lang="cs-CZ" b="1" dirty="0" smtClean="0"/>
              <a:t> </a:t>
            </a:r>
            <a:r>
              <a:rPr lang="cs-CZ" b="1" dirty="0" smtClean="0"/>
              <a:t>vazby do formy CIS </a:t>
            </a:r>
            <a:r>
              <a:rPr lang="cs-CZ" dirty="0" smtClean="0"/>
              <a:t>se objevuje  </a:t>
            </a:r>
            <a:r>
              <a:rPr lang="cs-CZ" b="1" dirty="0" smtClean="0"/>
              <a:t>pouze u prolinu!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961256" y="476672"/>
            <a:ext cx="533893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PEPTIDICKÁ VAZBA</a:t>
            </a:r>
            <a:endParaRPr lang="cs-CZ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04048" y="4357836"/>
            <a:ext cx="37719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060848"/>
            <a:ext cx="463519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4703787"/>
            <a:ext cx="25622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/>
          <p:nvPr/>
        </p:nvSpPr>
        <p:spPr>
          <a:xfrm>
            <a:off x="1691680" y="4077072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539552" y="2520606"/>
            <a:ext cx="93610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TRANS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015534" y="2437476"/>
            <a:ext cx="5760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CIS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07504" y="2132856"/>
            <a:ext cx="4824536" cy="2232248"/>
          </a:xfrm>
          <a:prstGeom prst="roundRect">
            <a:avLst/>
          </a:prstGeom>
          <a:solidFill>
            <a:srgbClr val="31ED55">
              <a:alpha val="30000"/>
            </a:srgbClr>
          </a:solidFill>
          <a:ln w="12700">
            <a:solidFill>
              <a:srgbClr val="31ED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827584" y="4581128"/>
            <a:ext cx="2448272" cy="1728192"/>
          </a:xfrm>
          <a:prstGeom prst="roundRect">
            <a:avLst/>
          </a:prstGeom>
          <a:solidFill>
            <a:srgbClr val="31ED55">
              <a:alpha val="30000"/>
            </a:srgbClr>
          </a:solidFill>
          <a:ln w="12700">
            <a:solidFill>
              <a:srgbClr val="31ED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4932040" y="4221088"/>
            <a:ext cx="3888432" cy="2304256"/>
          </a:xfrm>
          <a:prstGeom prst="round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67544" y="1691516"/>
            <a:ext cx="41044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CIS a TRANS forma </a:t>
            </a:r>
            <a:r>
              <a:rPr lang="cs-CZ" b="1" dirty="0" err="1" smtClean="0"/>
              <a:t>reptidické</a:t>
            </a:r>
            <a:r>
              <a:rPr lang="cs-CZ" b="1" dirty="0" smtClean="0"/>
              <a:t> vazby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103766" y="2527736"/>
            <a:ext cx="388843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Parametry </a:t>
            </a:r>
            <a:r>
              <a:rPr lang="cs-CZ" b="1" dirty="0" smtClean="0"/>
              <a:t>peptidické </a:t>
            </a:r>
            <a:r>
              <a:rPr lang="cs-CZ" b="1" dirty="0" smtClean="0"/>
              <a:t>vazby</a:t>
            </a:r>
          </a:p>
          <a:p>
            <a:r>
              <a:rPr lang="cs-CZ" b="1" dirty="0" smtClean="0"/>
              <a:t>(délky vyjádřeny v </a:t>
            </a:r>
            <a:r>
              <a:rPr lang="cs-CZ" b="1" dirty="0" smtClean="0">
                <a:sym typeface="Symbol"/>
              </a:rPr>
              <a:t>m a vazebné úhly svírané chemickými vazbami na atomech tvořících peptidickou vazbu).</a:t>
            </a:r>
            <a:endParaRPr lang="cs-CZ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426</TotalTime>
  <Words>481</Words>
  <Application>Microsoft Office PowerPoint</Application>
  <PresentationFormat>Předvádění na obrazovce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Tok</vt:lpstr>
      <vt:lpstr>ChemSketch</vt:lpstr>
      <vt:lpstr>Snímek 1</vt:lpstr>
      <vt:lpstr>AMINOKYSELINY III.</vt:lpstr>
      <vt:lpstr>PEPTIDICKÁ VAZBA</vt:lpstr>
      <vt:lpstr>PEPTIDICKÁ VAZBA</vt:lpstr>
      <vt:lpstr>PEPTIDICKÁ VAZBA</vt:lpstr>
      <vt:lpstr>PEPTIDICKÁ VAZBA</vt:lpstr>
      <vt:lpstr>PEPTIDICKÁ VAZBA</vt:lpstr>
      <vt:lpstr>PEPTIDICKÁ VAZBA</vt:lpstr>
      <vt:lpstr>PEPTIDICKÁ VAZBA</vt:lpstr>
      <vt:lpstr>PEPTIDICKÁ VAZBA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AMINOKYSELINY III.</dc:title>
  <dc:creator>ucitel</dc:creator>
  <cp:lastModifiedBy>krejci</cp:lastModifiedBy>
  <cp:revision>6</cp:revision>
  <dcterms:created xsi:type="dcterms:W3CDTF">2014-04-07T07:44:12Z</dcterms:created>
  <dcterms:modified xsi:type="dcterms:W3CDTF">2018-02-16T08:55:07Z</dcterms:modified>
</cp:coreProperties>
</file>