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9" r:id="rId5"/>
    <p:sldId id="260" r:id="rId6"/>
    <p:sldId id="261" r:id="rId7"/>
    <p:sldId id="258" r:id="rId8"/>
    <p:sldId id="263" r:id="rId9"/>
    <p:sldId id="264" r:id="rId10"/>
    <p:sldId id="265" r:id="rId11"/>
    <p:sldId id="266" r:id="rId1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E3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D1803A-4203-49AF-A048-D2E49DE6FCE2}" type="datetimeFigureOut">
              <a:rPr lang="cs-CZ" smtClean="0"/>
              <a:pPr/>
              <a:t>12.2.2015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1C6831-1A18-40D0-A7A5-8B1000EF10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14 </a:t>
            </a:r>
            <a:r>
              <a:rPr lang="cs-CZ" b="1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DUM: </a:t>
            </a:r>
            <a:r>
              <a:rPr lang="cs-CZ" sz="1400" dirty="0" smtClean="0"/>
              <a:t> Struktura aminokyselin, </a:t>
            </a:r>
            <a:r>
              <a:rPr lang="cs-CZ" sz="1400" dirty="0" err="1" smtClean="0"/>
              <a:t>acidobazické</a:t>
            </a:r>
            <a:r>
              <a:rPr lang="cs-CZ" sz="1400" dirty="0" smtClean="0"/>
              <a:t> vlastnosti aminokyselin</a:t>
            </a:r>
            <a:r>
              <a:rPr lang="cs-CZ" sz="1400" smtClean="0"/>
              <a:t>, izoelektrický bod.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83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Titrační křivky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433513"/>
            <a:ext cx="46767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5422114"/>
            <a:ext cx="4474766" cy="13192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35496" y="980728"/>
            <a:ext cx="4536504" cy="482453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3050" marR="0" lvl="0" indent="-9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cs-CZ" sz="2600" b="1" u="sng" dirty="0" smtClean="0"/>
              <a:t>kyselina GLUTAMOVÁ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cs-CZ" sz="2600" dirty="0" smtClean="0"/>
              <a:t>U kyselých </a:t>
            </a:r>
            <a:r>
              <a:rPr lang="cs-CZ" sz="2600" dirty="0" err="1" smtClean="0"/>
              <a:t>proteinogenních</a:t>
            </a:r>
            <a:r>
              <a:rPr lang="cs-CZ" sz="2600" dirty="0" smtClean="0"/>
              <a:t> aminokyselin je počet </a:t>
            </a:r>
            <a:r>
              <a:rPr lang="cs-CZ" sz="2600" dirty="0" err="1" smtClean="0"/>
              <a:t>disociačníh</a:t>
            </a:r>
            <a:r>
              <a:rPr lang="cs-CZ" sz="2600" dirty="0" smtClean="0"/>
              <a:t> </a:t>
            </a:r>
            <a:r>
              <a:rPr lang="cs-CZ" sz="2600" dirty="0" err="1" smtClean="0"/>
              <a:t>rovnováh</a:t>
            </a:r>
            <a:r>
              <a:rPr lang="cs-CZ" sz="2600" dirty="0" smtClean="0"/>
              <a:t> vyšší </a:t>
            </a:r>
            <a:r>
              <a:rPr lang="cs-CZ" sz="2600" dirty="0" smtClean="0">
                <a:sym typeface="Symbol"/>
              </a:rPr>
              <a:t> větší počet </a:t>
            </a:r>
            <a:r>
              <a:rPr lang="cs-CZ" sz="2600" dirty="0" err="1" smtClean="0">
                <a:sym typeface="Symbol"/>
              </a:rPr>
              <a:t>disociovatelných</a:t>
            </a:r>
            <a:r>
              <a:rPr lang="cs-CZ" sz="2600" dirty="0" smtClean="0">
                <a:sym typeface="Symbol"/>
              </a:rPr>
              <a:t> skupin.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Hodnota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kumimoji="0" lang="cs-CZ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pI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se vypočítá z </a:t>
            </a:r>
            <a:r>
              <a:rPr kumimoji="0" lang="cs-CZ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pK</a:t>
            </a:r>
            <a:r>
              <a:rPr kumimoji="0" lang="cs-CZ" sz="2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HA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forem, které sousedí s  navenek </a:t>
            </a:r>
            <a:r>
              <a:rPr kumimoji="0" lang="cs-CZ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elektroneutrální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vnitřní solí.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cs-CZ" sz="2600" dirty="0" smtClean="0">
                <a:sym typeface="Symbol"/>
              </a:rPr>
              <a:t>Nejprve disociuje </a:t>
            </a:r>
            <a:r>
              <a:rPr lang="cs-CZ" sz="2600" b="1" dirty="0" smtClean="0">
                <a:sym typeface="Symbol"/>
              </a:rPr>
              <a:t>kyselejší</a:t>
            </a:r>
            <a:r>
              <a:rPr lang="cs-CZ" sz="2600" dirty="0" smtClean="0">
                <a:sym typeface="Symbol"/>
              </a:rPr>
              <a:t> karboxyl na </a:t>
            </a:r>
            <a:r>
              <a:rPr lang="cs-CZ" sz="2600" b="1" dirty="0" smtClean="0">
                <a:sym typeface="Symbol"/>
              </a:rPr>
              <a:t> uhlíku</a:t>
            </a:r>
            <a:r>
              <a:rPr lang="cs-CZ" sz="2600" dirty="0" smtClean="0">
                <a:sym typeface="Symbol"/>
              </a:rPr>
              <a:t>.</a:t>
            </a:r>
            <a:endParaRPr kumimoji="0" lang="cs-CZ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6012160" y="3141064"/>
            <a:ext cx="864096" cy="864000"/>
          </a:xfrm>
          <a:prstGeom prst="ellipse">
            <a:avLst/>
          </a:prstGeom>
          <a:solidFill>
            <a:srgbClr val="61E333">
              <a:alpha val="25000"/>
            </a:srgb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4932040" y="3717128"/>
            <a:ext cx="864096" cy="864000"/>
          </a:xfrm>
          <a:prstGeom prst="ellipse">
            <a:avLst/>
          </a:prstGeom>
          <a:solidFill>
            <a:srgbClr val="61E333">
              <a:alpha val="25000"/>
            </a:srgb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364088" y="232971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pI</a:t>
            </a:r>
            <a:r>
              <a:rPr lang="cs-CZ" sz="2800" b="1" dirty="0" smtClean="0">
                <a:solidFill>
                  <a:srgbClr val="FF0000"/>
                </a:solidFill>
              </a:rPr>
              <a:t> = 3,22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179511" y="5589240"/>
          <a:ext cx="4146267" cy="1080120"/>
        </p:xfrm>
        <a:graphic>
          <a:graphicData uri="http://schemas.openxmlformats.org/presentationml/2006/ole">
            <p:oleObj spid="_x0000_s22532" name="Rovnice" r:id="rId5" imgW="1511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412776"/>
            <a:ext cx="4032448" cy="4389120"/>
          </a:xfrm>
        </p:spPr>
        <p:txBody>
          <a:bodyPr/>
          <a:lstStyle/>
          <a:p>
            <a:pPr marL="273050" indent="-9525">
              <a:buNone/>
            </a:pPr>
            <a:r>
              <a:rPr lang="cs-CZ" b="1" u="sng" dirty="0" smtClean="0"/>
              <a:t>Histidin</a:t>
            </a:r>
          </a:p>
          <a:p>
            <a:r>
              <a:rPr lang="cs-CZ" dirty="0" smtClean="0"/>
              <a:t>U bazických </a:t>
            </a:r>
            <a:r>
              <a:rPr lang="cs-CZ" dirty="0" err="1" smtClean="0"/>
              <a:t>proteinogenních</a:t>
            </a:r>
            <a:r>
              <a:rPr lang="cs-CZ" dirty="0" smtClean="0"/>
              <a:t> </a:t>
            </a:r>
            <a:r>
              <a:rPr lang="cs-CZ" dirty="0" err="1" smtClean="0"/>
              <a:t>aminokaselin</a:t>
            </a:r>
            <a:r>
              <a:rPr lang="cs-CZ" dirty="0" smtClean="0"/>
              <a:t> naopak : </a:t>
            </a:r>
            <a:r>
              <a:rPr lang="cs-CZ" dirty="0" err="1" smtClean="0"/>
              <a:t>pI</a:t>
            </a:r>
            <a:r>
              <a:rPr lang="cs-CZ" dirty="0" smtClean="0"/>
              <a:t> se určí z </a:t>
            </a:r>
            <a:r>
              <a:rPr lang="cs-CZ" dirty="0" err="1" smtClean="0"/>
              <a:t>pK</a:t>
            </a:r>
            <a:r>
              <a:rPr lang="cs-CZ" baseline="-25000" dirty="0" err="1" smtClean="0"/>
              <a:t>HAII</a:t>
            </a:r>
            <a:r>
              <a:rPr lang="cs-CZ" dirty="0" smtClean="0"/>
              <a:t> a </a:t>
            </a:r>
            <a:r>
              <a:rPr lang="cs-CZ" dirty="0" err="1" smtClean="0"/>
              <a:t>pK</a:t>
            </a:r>
            <a:r>
              <a:rPr lang="cs-CZ" baseline="-25000" dirty="0" err="1" smtClean="0"/>
              <a:t>HAIII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Jedná se opět o formy sousedící s navenek </a:t>
            </a:r>
            <a:r>
              <a:rPr lang="cs-CZ" dirty="0" err="1" smtClean="0"/>
              <a:t>elektroneutrální</a:t>
            </a:r>
            <a:r>
              <a:rPr lang="cs-CZ" dirty="0" smtClean="0"/>
              <a:t> vnitřní solí.</a:t>
            </a:r>
            <a:endParaRPr lang="cs-CZ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6263" y="1495425"/>
            <a:ext cx="48482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60229" y="5384626"/>
            <a:ext cx="5248275" cy="142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Titrační křivky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6100756" y="2351613"/>
            <a:ext cx="864096" cy="864000"/>
          </a:xfrm>
          <a:prstGeom prst="ellipse">
            <a:avLst/>
          </a:prstGeom>
          <a:solidFill>
            <a:srgbClr val="61E333">
              <a:alpha val="25000"/>
            </a:srgb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7493885" y="1457074"/>
            <a:ext cx="864096" cy="864000"/>
          </a:xfrm>
          <a:prstGeom prst="ellipse">
            <a:avLst/>
          </a:prstGeom>
          <a:solidFill>
            <a:srgbClr val="61E333">
              <a:alpha val="25000"/>
            </a:srgb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660232" y="326582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pI</a:t>
            </a:r>
            <a:r>
              <a:rPr lang="cs-CZ" sz="2800" b="1" dirty="0" smtClean="0">
                <a:solidFill>
                  <a:srgbClr val="FF0000"/>
                </a:solidFill>
              </a:rPr>
              <a:t> = 7,59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35496" y="5805264"/>
          <a:ext cx="3744416" cy="936104"/>
        </p:xfrm>
        <a:graphic>
          <a:graphicData uri="http://schemas.openxmlformats.org/presentationml/2006/ole">
            <p:oleObj spid="_x0000_s23556" name="Rovnice" r:id="rId5" imgW="15746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AMINOKYSELINY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PROTEINOGENNÍ AMINOKYSELINY</a:t>
            </a:r>
          </a:p>
          <a:p>
            <a:r>
              <a:rPr lang="cs-CZ" cap="all" dirty="0" smtClean="0"/>
              <a:t>Struktura molekul, stereochemie</a:t>
            </a:r>
          </a:p>
          <a:p>
            <a:r>
              <a:rPr lang="cs-CZ" cap="all" dirty="0" smtClean="0"/>
              <a:t>Izoelektrický bod </a:t>
            </a:r>
            <a:endParaRPr lang="cs-CZ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4630153" y="4265386"/>
            <a:ext cx="229879" cy="360040"/>
          </a:xfrm>
          <a:prstGeom prst="round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0392"/>
            <a:ext cx="7067128" cy="938368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9001000" cy="5688632"/>
          </a:xfrm>
        </p:spPr>
        <p:txBody>
          <a:bodyPr>
            <a:normAutofit/>
          </a:bodyPr>
          <a:lstStyle/>
          <a:p>
            <a:r>
              <a:rPr lang="cs-CZ" dirty="0" smtClean="0"/>
              <a:t>Aminokyseliny – </a:t>
            </a:r>
            <a:r>
              <a:rPr lang="cs-CZ" b="1" dirty="0" smtClean="0"/>
              <a:t>substituční </a:t>
            </a:r>
          </a:p>
          <a:p>
            <a:pPr marL="273050" indent="-9525">
              <a:buNone/>
            </a:pPr>
            <a:r>
              <a:rPr lang="cs-CZ" b="1" dirty="0" smtClean="0"/>
              <a:t>deriváty karboxylových kyselin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Obsahují karboxylovou </a:t>
            </a:r>
            <a:r>
              <a:rPr lang="cs-CZ" dirty="0" err="1" smtClean="0"/>
              <a:t>char</a:t>
            </a:r>
            <a:r>
              <a:rPr lang="cs-CZ" dirty="0" smtClean="0"/>
              <a:t>. </a:t>
            </a:r>
            <a:r>
              <a:rPr lang="cs-CZ" dirty="0" err="1" smtClean="0"/>
              <a:t>fční</a:t>
            </a:r>
            <a:r>
              <a:rPr lang="cs-CZ" dirty="0" smtClean="0"/>
              <a:t>. </a:t>
            </a:r>
            <a:r>
              <a:rPr lang="cs-CZ" dirty="0" err="1" smtClean="0"/>
              <a:t>sk</a:t>
            </a:r>
            <a:r>
              <a:rPr lang="cs-CZ" dirty="0" smtClean="0"/>
              <a:t>.</a:t>
            </a:r>
          </a:p>
          <a:p>
            <a:pPr marL="273050" indent="-9525">
              <a:buNone/>
            </a:pPr>
            <a:r>
              <a:rPr lang="cs-CZ" dirty="0" smtClean="0"/>
              <a:t> + aminovou </a:t>
            </a:r>
            <a:r>
              <a:rPr lang="cs-CZ" dirty="0" err="1" smtClean="0"/>
              <a:t>char</a:t>
            </a:r>
            <a:r>
              <a:rPr lang="cs-CZ" dirty="0" smtClean="0"/>
              <a:t>. </a:t>
            </a:r>
            <a:r>
              <a:rPr lang="cs-CZ" dirty="0" err="1" smtClean="0"/>
              <a:t>fční</a:t>
            </a:r>
            <a:r>
              <a:rPr lang="cs-CZ" dirty="0" smtClean="0"/>
              <a:t>. </a:t>
            </a:r>
            <a:r>
              <a:rPr lang="cs-CZ" dirty="0" err="1" smtClean="0"/>
              <a:t>sk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proteinogenních</a:t>
            </a:r>
            <a:r>
              <a:rPr lang="cs-CZ" dirty="0" smtClean="0"/>
              <a:t> aminokyselinách jsou obě vázané na stejný atom uhlíku, tento označujeme jako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-uhlík</a:t>
            </a:r>
            <a:r>
              <a:rPr lang="cs-CZ" dirty="0" smtClean="0">
                <a:sym typeface="Symbol"/>
              </a:rPr>
              <a:t>, ve všech má numerický </a:t>
            </a:r>
            <a:r>
              <a:rPr lang="cs-CZ" dirty="0" err="1" smtClean="0">
                <a:sym typeface="Symbol"/>
              </a:rPr>
              <a:t>lokant</a:t>
            </a:r>
            <a:r>
              <a:rPr lang="cs-CZ" dirty="0" smtClean="0">
                <a:sym typeface="Symbol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2 </a:t>
            </a:r>
            <a:r>
              <a:rPr lang="cs-CZ" dirty="0" smtClean="0">
                <a:sym typeface="Symbol"/>
              </a:rPr>
              <a:t>.</a:t>
            </a:r>
          </a:p>
          <a:p>
            <a:r>
              <a:rPr lang="cs-CZ" dirty="0" err="1" smtClean="0">
                <a:sym typeface="Symbol"/>
              </a:rPr>
              <a:t>Proteinogenní</a:t>
            </a:r>
            <a:r>
              <a:rPr lang="cs-CZ" dirty="0" smtClean="0">
                <a:sym typeface="Symbol"/>
              </a:rPr>
              <a:t> aminokyseliny jsou označovány jako</a:t>
            </a:r>
            <a:br>
              <a:rPr lang="cs-CZ" dirty="0" smtClean="0">
                <a:sym typeface="Symbol"/>
              </a:rPr>
            </a:br>
            <a:r>
              <a:rPr lang="cs-CZ" b="1" dirty="0" smtClean="0">
                <a:solidFill>
                  <a:srgbClr val="FF0000"/>
                </a:solidFill>
                <a:sym typeface="Symbol"/>
              </a:rPr>
              <a:t>-aminokyseliny</a:t>
            </a:r>
            <a:r>
              <a:rPr lang="cs-CZ" dirty="0" smtClean="0">
                <a:sym typeface="Symbol"/>
              </a:rPr>
              <a:t> .</a:t>
            </a:r>
          </a:p>
          <a:p>
            <a:r>
              <a:rPr lang="cs-CZ" dirty="0" smtClean="0">
                <a:sym typeface="Symbol"/>
              </a:rPr>
              <a:t>Z chemického vzorce plyne, že pokud </a:t>
            </a:r>
            <a:r>
              <a:rPr lang="cs-CZ" b="1" dirty="0" smtClean="0">
                <a:sym typeface="Symbol"/>
              </a:rPr>
              <a:t>R  H</a:t>
            </a:r>
            <a:r>
              <a:rPr lang="cs-CZ" dirty="0" smtClean="0">
                <a:sym typeface="Symbol"/>
              </a:rPr>
              <a:t>,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-uhlík 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stereogenním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 centrem a </a:t>
            </a:r>
            <a:r>
              <a:rPr lang="cs-CZ" dirty="0" smtClean="0">
                <a:sym typeface="Symbol"/>
              </a:rPr>
              <a:t>aminokyselina  je opticky aktivní.</a:t>
            </a:r>
          </a:p>
          <a:p>
            <a:endParaRPr lang="cs-CZ" dirty="0" smtClean="0">
              <a:sym typeface="Symbol"/>
            </a:endParaRPr>
          </a:p>
          <a:p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5940152" y="1368478"/>
            <a:ext cx="3024336" cy="1897375"/>
            <a:chOff x="5940152" y="1368478"/>
            <a:chExt cx="3024336" cy="1897375"/>
          </a:xfrm>
        </p:grpSpPr>
        <p:sp>
          <p:nvSpPr>
            <p:cNvPr id="9" name="Zaoblený obdélník 8"/>
            <p:cNvSpPr/>
            <p:nvPr/>
          </p:nvSpPr>
          <p:spPr>
            <a:xfrm>
              <a:off x="5940152" y="1412776"/>
              <a:ext cx="3024336" cy="1800200"/>
            </a:xfrm>
            <a:prstGeom prst="roundRect">
              <a:avLst/>
            </a:prstGeom>
            <a:solidFill>
              <a:srgbClr val="61E333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Elipsa 9"/>
            <p:cNvSpPr>
              <a:spLocks noChangeAspect="1"/>
            </p:cNvSpPr>
            <p:nvPr/>
          </p:nvSpPr>
          <p:spPr>
            <a:xfrm>
              <a:off x="6790473" y="1814461"/>
              <a:ext cx="720000" cy="7200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7092280" y="1368478"/>
              <a:ext cx="4320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</a:t>
              </a:r>
              <a:endParaRPr lang="cs-CZ" sz="32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6142321" y="1571941"/>
            <a:ext cx="2709476" cy="1693912"/>
          </p:xfrm>
          <a:graphic>
            <a:graphicData uri="http://schemas.openxmlformats.org/presentationml/2006/ole">
              <p:oleObj spid="_x0000_s1031" name="ChemSketch" r:id="rId3" imgW="1097280" imgH="685800" progId="ACD.ChemSketch.20">
                <p:embed/>
              </p:oleObj>
            </a:graphicData>
          </a:graphic>
        </p:graphicFrame>
      </p:grpSp>
      <p:sp>
        <p:nvSpPr>
          <p:cNvPr id="16" name="Zaoblený obdélník 15"/>
          <p:cNvSpPr/>
          <p:nvPr/>
        </p:nvSpPr>
        <p:spPr>
          <a:xfrm>
            <a:off x="6660232" y="3847193"/>
            <a:ext cx="1296144" cy="360040"/>
          </a:xfrm>
          <a:prstGeom prst="round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6516216" y="4653136"/>
            <a:ext cx="2160240" cy="1944216"/>
          </a:xfrm>
          <a:prstGeom prst="roundRect">
            <a:avLst/>
          </a:prstGeom>
          <a:solidFill>
            <a:srgbClr val="61E333">
              <a:alpha val="30000"/>
            </a:srgbClr>
          </a:solidFill>
          <a:ln w="6350">
            <a:solidFill>
              <a:srgbClr val="61E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3131840" y="4653136"/>
            <a:ext cx="2160240" cy="1944216"/>
          </a:xfrm>
          <a:prstGeom prst="roundRect">
            <a:avLst/>
          </a:prstGeom>
          <a:solidFill>
            <a:srgbClr val="61E333">
              <a:alpha val="30000"/>
            </a:srgbClr>
          </a:solidFill>
          <a:ln w="6350">
            <a:solidFill>
              <a:srgbClr val="61E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261422" y="1700808"/>
          <a:ext cx="2559050" cy="2184400"/>
        </p:xfrm>
        <a:graphic>
          <a:graphicData uri="http://schemas.openxmlformats.org/presentationml/2006/ole">
            <p:oleObj spid="_x0000_s15362" name="ChemSketch" r:id="rId3" imgW="2255400" imgH="1926360" progId="ACD.ChemSketch.20">
              <p:embed/>
            </p:oleObj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62880" y="476672"/>
            <a:ext cx="6789440" cy="8549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978646" y="1732685"/>
          <a:ext cx="2457450" cy="2146300"/>
        </p:xfrm>
        <a:graphic>
          <a:graphicData uri="http://schemas.openxmlformats.org/presentationml/2006/ole">
            <p:oleObj spid="_x0000_s15364" name="ChemSketch" r:id="rId4" imgW="2148840" imgH="1877400" progId="ACD.ChemSketch.20">
              <p:embed/>
            </p:oleObj>
          </a:graphicData>
        </a:graphic>
      </p:graphicFrame>
      <p:sp>
        <p:nvSpPr>
          <p:cNvPr id="7" name="Kosoúhelník 6"/>
          <p:cNvSpPr/>
          <p:nvPr/>
        </p:nvSpPr>
        <p:spPr>
          <a:xfrm rot="20683807">
            <a:off x="5284957" y="1453003"/>
            <a:ext cx="1224136" cy="2952328"/>
          </a:xfrm>
          <a:prstGeom prst="parallelogram">
            <a:avLst>
              <a:gd name="adj" fmla="val 62562"/>
            </a:avLst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6424522" y="1908443"/>
          <a:ext cx="2311875" cy="1800200"/>
        </p:xfrm>
        <a:graphic>
          <a:graphicData uri="http://schemas.openxmlformats.org/presentationml/2006/ole">
            <p:oleObj spid="_x0000_s15365" name="ChemSketch" r:id="rId5" imgW="1965960" imgH="1530000" progId="ACD.ChemSketch.20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103753" y="1988840"/>
          <a:ext cx="2404351" cy="1872208"/>
        </p:xfrm>
        <a:graphic>
          <a:graphicData uri="http://schemas.openxmlformats.org/presentationml/2006/ole">
            <p:oleObj spid="_x0000_s15366" name="ChemSketch" r:id="rId6" imgW="1965960" imgH="1530000" progId="ACD.ChemSketch.20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4067944" y="3913892"/>
            <a:ext cx="50405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R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64288" y="3913892"/>
            <a:ext cx="50405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</a:t>
            </a:r>
            <a:endParaRPr lang="cs-CZ" sz="2800" b="1" dirty="0"/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0" y="1484784"/>
            <a:ext cx="3347864" cy="5184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cs-CZ" sz="2400" dirty="0" smtClean="0"/>
              <a:t>Absolutní většina </a:t>
            </a:r>
            <a:r>
              <a:rPr lang="cs-CZ" sz="2400" dirty="0" err="1" smtClean="0"/>
              <a:t>amk</a:t>
            </a:r>
            <a:r>
              <a:rPr lang="cs-CZ" sz="2400" dirty="0" smtClean="0"/>
              <a:t> vyskytující se v živé hmotě a všechny </a:t>
            </a:r>
            <a:r>
              <a:rPr lang="cs-CZ" sz="2400" dirty="0" err="1" smtClean="0"/>
              <a:t>proteinogenní</a:t>
            </a:r>
            <a:r>
              <a:rPr lang="cs-CZ" sz="2400" dirty="0" smtClean="0"/>
              <a:t> </a:t>
            </a:r>
            <a:r>
              <a:rPr lang="cs-CZ" sz="2400" dirty="0" err="1" smtClean="0"/>
              <a:t>amk</a:t>
            </a:r>
            <a:r>
              <a:rPr lang="cs-CZ" sz="2400" dirty="0" smtClean="0"/>
              <a:t> jsou</a:t>
            </a:r>
          </a:p>
          <a:p>
            <a:pPr marL="273050" marR="0" lvl="0" indent="-9525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cs-CZ" sz="2400" b="1" u="sng" dirty="0" smtClean="0"/>
              <a:t>L-aminokyseliny</a:t>
            </a:r>
          </a:p>
          <a:p>
            <a:pPr marL="273050" marR="0" lvl="0" indent="-9525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cs-CZ" sz="2400" dirty="0" smtClean="0"/>
              <a:t>(v </a:t>
            </a:r>
            <a:r>
              <a:rPr lang="cs-CZ" sz="2400" b="1" u="sng" dirty="0" smtClean="0"/>
              <a:t>absolutní konfiguraci S</a:t>
            </a:r>
            <a:r>
              <a:rPr lang="cs-CZ" sz="2400" dirty="0" smtClean="0"/>
              <a:t>)</a:t>
            </a:r>
            <a:r>
              <a:rPr lang="cs-CZ" sz="2600" dirty="0" smtClean="0"/>
              <a:t>.</a:t>
            </a:r>
            <a:endParaRPr lang="cs-CZ" sz="2600" dirty="0"/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158000"/>
              <a:buFont typeface="Arial" pitchFamily="34" charset="0"/>
              <a:buChar char="•"/>
              <a:tabLst/>
              <a:defRPr/>
            </a:pPr>
            <a:r>
              <a:rPr lang="cs-CZ" sz="2400" dirty="0" smtClean="0"/>
              <a:t>Jediná </a:t>
            </a:r>
            <a:r>
              <a:rPr lang="cs-CZ" sz="2400" dirty="0" err="1" smtClean="0"/>
              <a:t>proteinogenní</a:t>
            </a:r>
            <a:r>
              <a:rPr lang="cs-CZ" sz="2400" dirty="0" smtClean="0"/>
              <a:t> </a:t>
            </a:r>
            <a:r>
              <a:rPr lang="cs-CZ" sz="2400" dirty="0" err="1" smtClean="0"/>
              <a:t>amk</a:t>
            </a:r>
            <a:r>
              <a:rPr lang="cs-CZ" sz="2400" dirty="0" smtClean="0"/>
              <a:t> opticky neaktivní je </a:t>
            </a:r>
            <a:r>
              <a:rPr lang="cs-CZ" sz="2400" b="1" dirty="0" smtClean="0">
                <a:solidFill>
                  <a:srgbClr val="FF0000"/>
                </a:solidFill>
              </a:rPr>
              <a:t>Glycin (</a:t>
            </a:r>
            <a:r>
              <a:rPr lang="cs-CZ" sz="2400" b="1" dirty="0" err="1" smtClean="0">
                <a:solidFill>
                  <a:srgbClr val="FF0000"/>
                </a:solidFill>
              </a:rPr>
              <a:t>Gly</a:t>
            </a:r>
            <a:r>
              <a:rPr lang="cs-CZ" sz="2400" b="1" dirty="0" smtClean="0">
                <a:solidFill>
                  <a:srgbClr val="FF0000"/>
                </a:solidFill>
              </a:rPr>
              <a:t>)</a:t>
            </a:r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3563888" y="4724400"/>
          <a:ext cx="1446213" cy="1817688"/>
        </p:xfrm>
        <a:graphic>
          <a:graphicData uri="http://schemas.openxmlformats.org/presentationml/2006/ole">
            <p:oleObj spid="_x0000_s15368" name="ChemSketch" r:id="rId7" imgW="789480" imgH="990720" progId="ACD.ChemSketch.20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6876256" y="4717781"/>
          <a:ext cx="1433885" cy="1807563"/>
        </p:xfrm>
        <a:graphic>
          <a:graphicData uri="http://schemas.openxmlformats.org/presentationml/2006/ole">
            <p:oleObj spid="_x0000_s15369" name="ChemSketch" r:id="rId8" imgW="786240" imgH="990720" progId="ACD.ChemSketch.20">
              <p:embed/>
            </p:oleObj>
          </a:graphicData>
        </a:graphic>
      </p:graphicFrame>
      <p:sp>
        <p:nvSpPr>
          <p:cNvPr id="20" name="6cípá hvězda 19"/>
          <p:cNvSpPr>
            <a:spLocks noChangeAspect="1"/>
          </p:cNvSpPr>
          <p:nvPr/>
        </p:nvSpPr>
        <p:spPr>
          <a:xfrm>
            <a:off x="7781917" y="5522813"/>
            <a:ext cx="180020" cy="180000"/>
          </a:xfrm>
          <a:prstGeom prst="star6">
            <a:avLst>
              <a:gd name="adj" fmla="val 13126"/>
              <a:gd name="h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6cípá hvězda 20"/>
          <p:cNvSpPr>
            <a:spLocks noChangeAspect="1"/>
          </p:cNvSpPr>
          <p:nvPr/>
        </p:nvSpPr>
        <p:spPr>
          <a:xfrm>
            <a:off x="4184250" y="5545057"/>
            <a:ext cx="180020" cy="180000"/>
          </a:xfrm>
          <a:prstGeom prst="star6">
            <a:avLst>
              <a:gd name="adj" fmla="val 13126"/>
              <a:gd name="h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4499992" y="1556792"/>
            <a:ext cx="2232248" cy="1656184"/>
          </a:xfrm>
          <a:prstGeom prst="roundRect">
            <a:avLst/>
          </a:prstGeom>
          <a:solidFill>
            <a:srgbClr val="61E3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3645024"/>
            <a:ext cx="6120680" cy="3312368"/>
          </a:xfrm>
        </p:spPr>
        <p:txBody>
          <a:bodyPr/>
          <a:lstStyle/>
          <a:p>
            <a:r>
              <a:rPr lang="cs-CZ" dirty="0" smtClean="0"/>
              <a:t>Glycin je jediná opticky inaktivní </a:t>
            </a:r>
            <a:r>
              <a:rPr lang="cs-CZ" dirty="0" err="1" smtClean="0"/>
              <a:t>proteinogenní</a:t>
            </a:r>
            <a:r>
              <a:rPr lang="cs-CZ" dirty="0" smtClean="0"/>
              <a:t> aminokyselina.</a:t>
            </a:r>
          </a:p>
          <a:p>
            <a:r>
              <a:rPr lang="cs-CZ" dirty="0" err="1" smtClean="0"/>
              <a:t>Threonin</a:t>
            </a:r>
            <a:r>
              <a:rPr lang="cs-CZ" dirty="0" smtClean="0"/>
              <a:t> podobně jako </a:t>
            </a:r>
            <a:r>
              <a:rPr lang="cs-CZ" dirty="0" err="1" smtClean="0"/>
              <a:t>Isoleucin</a:t>
            </a:r>
            <a:r>
              <a:rPr lang="cs-CZ" dirty="0" smtClean="0"/>
              <a:t> jsou dvě </a:t>
            </a:r>
            <a:r>
              <a:rPr lang="cs-CZ" dirty="0" err="1" smtClean="0"/>
              <a:t>proteinogenní</a:t>
            </a:r>
            <a:r>
              <a:rPr lang="cs-CZ" dirty="0" smtClean="0"/>
              <a:t> aminokyseliny, které obsahují 2 </a:t>
            </a:r>
            <a:r>
              <a:rPr lang="cs-CZ" dirty="0" err="1" smtClean="0"/>
              <a:t>stereogenní</a:t>
            </a:r>
            <a:r>
              <a:rPr lang="cs-CZ" dirty="0" smtClean="0"/>
              <a:t> centra. Vytvářejí tedy celkem 4 stereoisomery (</a:t>
            </a:r>
            <a:r>
              <a:rPr lang="cs-CZ" dirty="0" smtClean="0"/>
              <a:t>tedy </a:t>
            </a:r>
            <a:r>
              <a:rPr lang="cs-CZ" dirty="0" smtClean="0"/>
              <a:t>2 dvojice </a:t>
            </a:r>
            <a:r>
              <a:rPr lang="cs-CZ" dirty="0" err="1" smtClean="0"/>
              <a:t>enantiomerů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745232" y="476672"/>
            <a:ext cx="6851104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755576" y="1556792"/>
          <a:ext cx="1720850" cy="1655763"/>
        </p:xfrm>
        <a:graphic>
          <a:graphicData uri="http://schemas.openxmlformats.org/presentationml/2006/ole">
            <p:oleObj spid="_x0000_s17410" name="ChemSketch" r:id="rId3" imgW="951120" imgH="914400" progId="ACD.ChemSketch.20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691162" y="1688852"/>
          <a:ext cx="1897062" cy="1308100"/>
        </p:xfrm>
        <a:graphic>
          <a:graphicData uri="http://schemas.openxmlformats.org/presentationml/2006/ole">
            <p:oleObj spid="_x0000_s17411" name="ChemSketch" r:id="rId4" imgW="1069920" imgH="737640" progId="ACD.ChemSketch.20">
              <p:embed/>
            </p:oleObj>
          </a:graphicData>
        </a:graphic>
      </p:graphicFrame>
      <p:sp>
        <p:nvSpPr>
          <p:cNvPr id="7" name="Zaoblený obdélník 6"/>
          <p:cNvSpPr/>
          <p:nvPr/>
        </p:nvSpPr>
        <p:spPr>
          <a:xfrm>
            <a:off x="611560" y="1556792"/>
            <a:ext cx="1944216" cy="1656184"/>
          </a:xfrm>
          <a:prstGeom prst="roundRect">
            <a:avLst/>
          </a:prstGeom>
          <a:solidFill>
            <a:srgbClr val="61E3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051720" y="2708920"/>
            <a:ext cx="237626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Glycin, </a:t>
            </a:r>
            <a:r>
              <a:rPr lang="cs-CZ" sz="2400" b="1" dirty="0" err="1" smtClean="0"/>
              <a:t>Gly</a:t>
            </a:r>
            <a:r>
              <a:rPr lang="cs-CZ" sz="2400" b="1" dirty="0" smtClean="0"/>
              <a:t>, G 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2708920"/>
            <a:ext cx="26277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Threonin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Thr</a:t>
            </a:r>
            <a:r>
              <a:rPr lang="cs-CZ" sz="2400" b="1" dirty="0" smtClean="0"/>
              <a:t>, T </a:t>
            </a:r>
            <a:endParaRPr lang="cs-CZ" sz="2400" b="1" dirty="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6372200" y="3833217"/>
          <a:ext cx="1965325" cy="1323975"/>
        </p:xfrm>
        <a:graphic>
          <a:graphicData uri="http://schemas.openxmlformats.org/presentationml/2006/ole">
            <p:oleObj spid="_x0000_s17412" name="ChemSketch" r:id="rId5" imgW="1112400" imgH="749880" progId="ACD.ChemSketch.20">
              <p:embed/>
            </p:oleObj>
          </a:graphicData>
        </a:graphic>
      </p:graphicFrame>
      <p:sp>
        <p:nvSpPr>
          <p:cNvPr id="13" name="Zaoblený obdélník 12"/>
          <p:cNvSpPr/>
          <p:nvPr/>
        </p:nvSpPr>
        <p:spPr>
          <a:xfrm>
            <a:off x="6300192" y="3645024"/>
            <a:ext cx="2232248" cy="1656184"/>
          </a:xfrm>
          <a:prstGeom prst="roundRect">
            <a:avLst/>
          </a:prstGeom>
          <a:solidFill>
            <a:srgbClr val="61E3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6372200" y="5343599"/>
            <a:ext cx="26277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Isoleucin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Ile</a:t>
            </a:r>
            <a:r>
              <a:rPr lang="cs-CZ" sz="2400" b="1" dirty="0" smtClean="0"/>
              <a:t>, I </a:t>
            </a:r>
            <a:endParaRPr lang="cs-CZ" sz="2400" b="1" dirty="0"/>
          </a:p>
        </p:txBody>
      </p:sp>
      <p:sp>
        <p:nvSpPr>
          <p:cNvPr id="15" name="6cípá hvězda 14"/>
          <p:cNvSpPr>
            <a:spLocks noChangeAspect="1"/>
          </p:cNvSpPr>
          <p:nvPr/>
        </p:nvSpPr>
        <p:spPr>
          <a:xfrm>
            <a:off x="5621677" y="2215986"/>
            <a:ext cx="180020" cy="180000"/>
          </a:xfrm>
          <a:prstGeom prst="star6">
            <a:avLst>
              <a:gd name="adj" fmla="val 13126"/>
              <a:gd name="h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6cípá hvězda 15"/>
          <p:cNvSpPr>
            <a:spLocks noChangeAspect="1"/>
          </p:cNvSpPr>
          <p:nvPr/>
        </p:nvSpPr>
        <p:spPr>
          <a:xfrm>
            <a:off x="5256076" y="2326821"/>
            <a:ext cx="180020" cy="180000"/>
          </a:xfrm>
          <a:prstGeom prst="star6">
            <a:avLst>
              <a:gd name="adj" fmla="val 13126"/>
              <a:gd name="h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6cípá hvězda 16"/>
          <p:cNvSpPr>
            <a:spLocks noChangeAspect="1"/>
          </p:cNvSpPr>
          <p:nvPr/>
        </p:nvSpPr>
        <p:spPr>
          <a:xfrm>
            <a:off x="6984268" y="4401128"/>
            <a:ext cx="180020" cy="180000"/>
          </a:xfrm>
          <a:prstGeom prst="star6">
            <a:avLst>
              <a:gd name="adj" fmla="val 13126"/>
              <a:gd name="h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6cípá hvězda 17"/>
          <p:cNvSpPr>
            <a:spLocks noChangeAspect="1"/>
          </p:cNvSpPr>
          <p:nvPr/>
        </p:nvSpPr>
        <p:spPr>
          <a:xfrm>
            <a:off x="7336014" y="4298677"/>
            <a:ext cx="180020" cy="180000"/>
          </a:xfrm>
          <a:prstGeom prst="star6">
            <a:avLst>
              <a:gd name="adj" fmla="val 13126"/>
              <a:gd name="h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4136"/>
            <a:ext cx="8229600" cy="43891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Aminokyseliny jsou </a:t>
            </a:r>
            <a:r>
              <a:rPr lang="cs-CZ" sz="2400" b="1" u="sng" dirty="0" smtClean="0"/>
              <a:t>AMFOLYTY</a:t>
            </a:r>
            <a:r>
              <a:rPr lang="cs-CZ" sz="2400" dirty="0" smtClean="0"/>
              <a:t>: </a:t>
            </a:r>
            <a:br>
              <a:rPr lang="cs-CZ" sz="2400" dirty="0" smtClean="0"/>
            </a:br>
            <a:r>
              <a:rPr lang="cs-CZ" sz="2400" dirty="0" smtClean="0"/>
              <a:t>látky chovající se jako kyseliny i jako zásady.</a:t>
            </a:r>
          </a:p>
          <a:p>
            <a:r>
              <a:rPr lang="cs-CZ" sz="2400" dirty="0" smtClean="0"/>
              <a:t>Karboxylová </a:t>
            </a:r>
            <a:r>
              <a:rPr lang="cs-CZ" sz="2400" dirty="0" smtClean="0"/>
              <a:t>funkční </a:t>
            </a:r>
            <a:r>
              <a:rPr lang="cs-CZ" sz="2400" dirty="0" smtClean="0"/>
              <a:t>skupina má kyselý charakter.</a:t>
            </a:r>
          </a:p>
          <a:p>
            <a:r>
              <a:rPr lang="cs-CZ" sz="2400" dirty="0" smtClean="0"/>
              <a:t>Aminová funkční skupina  má charakter bazický.</a:t>
            </a:r>
          </a:p>
          <a:p>
            <a:r>
              <a:rPr lang="cs-CZ" sz="2400" dirty="0" smtClean="0"/>
              <a:t>Dochází k vnitřní ionizaci (výměna H</a:t>
            </a:r>
            <a:r>
              <a:rPr lang="cs-CZ" sz="2400" baseline="40000" dirty="0" smtClean="0"/>
              <a:t>+</a:t>
            </a:r>
            <a:r>
              <a:rPr lang="cs-CZ" sz="2400" dirty="0" smtClean="0"/>
              <a:t>), vznik bipolární </a:t>
            </a:r>
            <a:r>
              <a:rPr lang="cs-CZ" sz="2400" dirty="0" smtClean="0"/>
              <a:t>struktury.</a:t>
            </a:r>
            <a:endParaRPr lang="cs-CZ" sz="2400" dirty="0" smtClean="0"/>
          </a:p>
          <a:p>
            <a:r>
              <a:rPr lang="cs-CZ" sz="2400" dirty="0" err="1" smtClean="0"/>
              <a:t>K</a:t>
            </a:r>
            <a:r>
              <a:rPr lang="cs-CZ" sz="2400" baseline="-25000" dirty="0" err="1" smtClean="0"/>
              <a:t>c</a:t>
            </a:r>
            <a:r>
              <a:rPr lang="cs-CZ" sz="2400" baseline="-25000" dirty="0" smtClean="0"/>
              <a:t>  </a:t>
            </a:r>
            <a:r>
              <a:rPr lang="cs-CZ" sz="2400" dirty="0" smtClean="0"/>
              <a:t>(tzv. vnitřní disociační konstanty mají hodnoty řádově 10</a:t>
            </a:r>
            <a:r>
              <a:rPr lang="cs-CZ" sz="2400" baseline="40000" dirty="0" smtClean="0"/>
              <a:t>5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/>
              </a:rPr>
              <a:t> Nedisociované molekuly prakticky nejsou zastoupeny</a:t>
            </a:r>
            <a:endParaRPr lang="cs-CZ" sz="2400" baseline="40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73224" y="474408"/>
            <a:ext cx="6923112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115616" y="5011735"/>
            <a:ext cx="6912768" cy="1801641"/>
            <a:chOff x="1115616" y="4581128"/>
            <a:chExt cx="6912768" cy="1801641"/>
          </a:xfrm>
        </p:grpSpPr>
        <p:sp>
          <p:nvSpPr>
            <p:cNvPr id="8" name="Zaoblený obdélník 7"/>
            <p:cNvSpPr/>
            <p:nvPr/>
          </p:nvSpPr>
          <p:spPr>
            <a:xfrm>
              <a:off x="1115616" y="4581128"/>
              <a:ext cx="6912768" cy="1728192"/>
            </a:xfrm>
            <a:prstGeom prst="roundRect">
              <a:avLst/>
            </a:prstGeom>
            <a:solidFill>
              <a:srgbClr val="61E333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18434" name="Object 2"/>
            <p:cNvGraphicFramePr>
              <a:graphicFrameLocks noChangeAspect="1"/>
            </p:cNvGraphicFramePr>
            <p:nvPr/>
          </p:nvGraphicFramePr>
          <p:xfrm>
            <a:off x="1763688" y="4653136"/>
            <a:ext cx="2448942" cy="1729633"/>
          </p:xfrm>
          <a:graphic>
            <a:graphicData uri="http://schemas.openxmlformats.org/presentationml/2006/ole">
              <p:oleObj spid="_x0000_s18434" name="ChemSketch" r:id="rId3" imgW="1307520" imgH="923400" progId="ACD.ChemSketch.20">
                <p:embed/>
              </p:oleObj>
            </a:graphicData>
          </a:graphic>
        </p:graphicFrame>
        <p:graphicFrame>
          <p:nvGraphicFramePr>
            <p:cNvPr id="18435" name="Object 3"/>
            <p:cNvGraphicFramePr>
              <a:graphicFrameLocks noChangeAspect="1"/>
            </p:cNvGraphicFramePr>
            <p:nvPr/>
          </p:nvGraphicFramePr>
          <p:xfrm>
            <a:off x="5436096" y="4692104"/>
            <a:ext cx="2073275" cy="1473200"/>
          </p:xfrm>
          <a:graphic>
            <a:graphicData uri="http://schemas.openxmlformats.org/presentationml/2006/ole">
              <p:oleObj spid="_x0000_s18435" name="ChemSketch" r:id="rId4" imgW="1054440" imgH="749880" progId="ACD.ChemSketch.20">
                <p:embed/>
              </p:oleObj>
            </a:graphicData>
          </a:graphic>
        </p:graphicFrame>
        <p:graphicFrame>
          <p:nvGraphicFramePr>
            <p:cNvPr id="18436" name="Object 4"/>
            <p:cNvGraphicFramePr>
              <a:graphicFrameLocks noChangeAspect="1"/>
            </p:cNvGraphicFramePr>
            <p:nvPr/>
          </p:nvGraphicFramePr>
          <p:xfrm>
            <a:off x="4139952" y="5229200"/>
            <a:ext cx="1056117" cy="288032"/>
          </p:xfrm>
          <a:graphic>
            <a:graphicData uri="http://schemas.openxmlformats.org/presentationml/2006/ole">
              <p:oleObj spid="_x0000_s18436" name="ChemSketch" r:id="rId5" imgW="594360" imgH="161640" progId="ACD.ChemSketch.20">
                <p:embed/>
              </p:oleObj>
            </a:graphicData>
          </a:graphic>
        </p:graphicFrame>
      </p:grpSp>
      <p:sp>
        <p:nvSpPr>
          <p:cNvPr id="10" name="Zaoblený obdélník 9"/>
          <p:cNvSpPr/>
          <p:nvPr/>
        </p:nvSpPr>
        <p:spPr>
          <a:xfrm>
            <a:off x="5220072" y="5085184"/>
            <a:ext cx="2448272" cy="1584176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73224" y="474408"/>
            <a:ext cx="6995120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07504" y="1772816"/>
          <a:ext cx="8878888" cy="1389063"/>
        </p:xfrm>
        <a:graphic>
          <a:graphicData uri="http://schemas.openxmlformats.org/presentationml/2006/ole">
            <p:oleObj spid="_x0000_s16389" name="ChemSketch" r:id="rId3" imgW="4404240" imgH="688680" progId="ACD.ChemSketch.20">
              <p:embed/>
            </p:oleObj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35941" y="1700808"/>
            <a:ext cx="9072563" cy="1528167"/>
          </a:xfrm>
          <a:prstGeom prst="roundRect">
            <a:avLst/>
          </a:prstGeom>
          <a:solidFill>
            <a:srgbClr val="61E3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038232" y="2521472"/>
            <a:ext cx="684000" cy="6840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684704" y="2514688"/>
            <a:ext cx="684000" cy="6840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5004048" y="2245232"/>
            <a:ext cx="684000" cy="6840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8424504" y="2247728"/>
            <a:ext cx="684000" cy="6840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347864" y="3174067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AMFION</a:t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smtClean="0">
                <a:solidFill>
                  <a:srgbClr val="FF0000"/>
                </a:solidFill>
              </a:rPr>
              <a:t>obojetný ion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319426" y="3254541"/>
            <a:ext cx="1080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pH &gt; </a:t>
            </a:r>
            <a:r>
              <a:rPr lang="cs-CZ" sz="2000" b="1" dirty="0" err="1" smtClean="0"/>
              <a:t>pI</a:t>
            </a:r>
            <a:endParaRPr lang="cs-CZ" sz="20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11560" y="3257274"/>
            <a:ext cx="1080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pH &lt; </a:t>
            </a:r>
            <a:r>
              <a:rPr lang="cs-CZ" sz="2000" b="1" dirty="0" err="1" smtClean="0"/>
              <a:t>pI</a:t>
            </a:r>
            <a:endParaRPr lang="cs-CZ" sz="20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95936" y="3820978"/>
            <a:ext cx="1080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pH = </a:t>
            </a:r>
            <a:r>
              <a:rPr lang="cs-CZ" sz="2000" b="1" dirty="0" err="1" smtClean="0"/>
              <a:t>pI</a:t>
            </a:r>
            <a:endParaRPr lang="cs-CZ" sz="2000" b="1" dirty="0"/>
          </a:p>
        </p:txBody>
      </p:sp>
      <p:sp>
        <p:nvSpPr>
          <p:cNvPr id="17" name="Zástupný symbol pro obsah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564904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pH = </a:t>
            </a:r>
            <a:r>
              <a:rPr lang="cs-CZ" b="1" dirty="0" err="1" smtClean="0"/>
              <a:t>pI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IZOELEKTRICKÝ BOD</a:t>
            </a:r>
            <a:r>
              <a:rPr lang="cs-CZ" dirty="0" smtClean="0"/>
              <a:t> – aminokyselina je kompletně disociovaná, tzv. </a:t>
            </a:r>
            <a:r>
              <a:rPr lang="cs-CZ" b="1" dirty="0" smtClean="0">
                <a:solidFill>
                  <a:srgbClr val="FF0000"/>
                </a:solidFill>
              </a:rPr>
              <a:t>OBOJETNÝ ION</a:t>
            </a:r>
            <a:r>
              <a:rPr lang="cs-CZ" dirty="0" smtClean="0"/>
              <a:t> (</a:t>
            </a:r>
            <a:r>
              <a:rPr lang="cs-CZ" dirty="0" err="1" smtClean="0"/>
              <a:t>amfion</a:t>
            </a:r>
            <a:r>
              <a:rPr lang="cs-CZ" dirty="0" smtClean="0"/>
              <a:t>).</a:t>
            </a:r>
            <a:endParaRPr lang="cs-CZ" dirty="0" smtClean="0">
              <a:sym typeface="Symbol"/>
            </a:endParaRPr>
          </a:p>
          <a:p>
            <a:r>
              <a:rPr lang="cs-CZ" dirty="0" smtClean="0"/>
              <a:t>Pokud </a:t>
            </a:r>
            <a:r>
              <a:rPr lang="cs-CZ" b="1" dirty="0" smtClean="0"/>
              <a:t>pH &gt; </a:t>
            </a:r>
            <a:r>
              <a:rPr lang="cs-CZ" b="1" dirty="0" err="1" smtClean="0"/>
              <a:t>pI</a:t>
            </a:r>
            <a:r>
              <a:rPr lang="cs-CZ" dirty="0" smtClean="0"/>
              <a:t> probíhá </a:t>
            </a:r>
            <a:r>
              <a:rPr lang="cs-CZ" dirty="0" err="1" smtClean="0"/>
              <a:t>deprotonizace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 </a:t>
            </a:r>
            <a:r>
              <a:rPr lang="cs-CZ" dirty="0" smtClean="0">
                <a:sym typeface="Symbol"/>
              </a:rPr>
              <a:t>aminokyselina </a:t>
            </a:r>
            <a:r>
              <a:rPr lang="cs-CZ" dirty="0" smtClean="0">
                <a:sym typeface="Symbol"/>
              </a:rPr>
              <a:t>přejde </a:t>
            </a:r>
            <a:r>
              <a:rPr lang="cs-CZ" dirty="0" smtClean="0">
                <a:sym typeface="Symbol"/>
              </a:rPr>
              <a:t> v </a:t>
            </a:r>
            <a:r>
              <a:rPr lang="cs-CZ" b="1" dirty="0" smtClean="0">
                <a:sym typeface="Symbol"/>
              </a:rPr>
              <a:t>ANION</a:t>
            </a:r>
            <a:r>
              <a:rPr lang="cs-CZ" dirty="0" smtClean="0">
                <a:sym typeface="Symbol"/>
              </a:rPr>
              <a:t>.</a:t>
            </a:r>
          </a:p>
          <a:p>
            <a:r>
              <a:rPr lang="cs-CZ" dirty="0" smtClean="0"/>
              <a:t>Pokud </a:t>
            </a:r>
            <a:r>
              <a:rPr lang="cs-CZ" b="1" dirty="0" smtClean="0"/>
              <a:t>pH &lt; </a:t>
            </a:r>
            <a:r>
              <a:rPr lang="cs-CZ" b="1" dirty="0" err="1" smtClean="0"/>
              <a:t>pI</a:t>
            </a:r>
            <a:r>
              <a:rPr lang="cs-CZ" dirty="0" smtClean="0"/>
              <a:t> probíhá </a:t>
            </a:r>
            <a:r>
              <a:rPr lang="cs-CZ" dirty="0" err="1" smtClean="0"/>
              <a:t>protonizace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 </a:t>
            </a:r>
            <a:r>
              <a:rPr lang="cs-CZ" dirty="0" smtClean="0">
                <a:sym typeface="Symbol"/>
              </a:rPr>
              <a:t>aminokyselina </a:t>
            </a:r>
            <a:r>
              <a:rPr lang="cs-CZ" dirty="0" smtClean="0">
                <a:sym typeface="Symbol"/>
              </a:rPr>
              <a:t>přejde </a:t>
            </a:r>
            <a:r>
              <a:rPr lang="cs-CZ" dirty="0" smtClean="0">
                <a:sym typeface="Symbol"/>
              </a:rPr>
              <a:t>v </a:t>
            </a:r>
            <a:r>
              <a:rPr lang="cs-CZ" b="1" dirty="0" smtClean="0">
                <a:sym typeface="Symbol"/>
              </a:rPr>
              <a:t>KATION</a:t>
            </a:r>
            <a:r>
              <a:rPr lang="cs-CZ" dirty="0" smtClean="0">
                <a:sym typeface="Symbol"/>
              </a:rPr>
              <a:t>.</a:t>
            </a:r>
          </a:p>
          <a:p>
            <a:endParaRPr lang="cs-CZ" dirty="0" smtClean="0">
              <a:sym typeface="Symbol"/>
            </a:endParaRPr>
          </a:p>
          <a:p>
            <a:endParaRPr lang="cs-CZ" dirty="0" smtClean="0">
              <a:sym typeface="Symbol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28802"/>
          <a:ext cx="8229600" cy="4680522"/>
        </p:xfrm>
        <a:graphic>
          <a:graphicData uri="http://schemas.openxmlformats.org/drawingml/2006/table">
            <a:tbl>
              <a:tblPr firstRow="1" bandRow="1">
                <a:effectLst/>
                <a:tableStyleId>{306799F8-075E-4A3A-A7F6-7FBC6576F1A4}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aminokyselina</a:t>
                      </a:r>
                      <a:endParaRPr lang="cs-CZ" dirty="0">
                        <a:solidFill>
                          <a:schemeClr val="tx1"/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pI</a:t>
                      </a:r>
                      <a:endParaRPr lang="cs-CZ" dirty="0">
                        <a:solidFill>
                          <a:schemeClr val="tx1"/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aminokyselina</a:t>
                      </a:r>
                      <a:endParaRPr lang="cs-CZ" dirty="0">
                        <a:solidFill>
                          <a:schemeClr val="tx1"/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pI</a:t>
                      </a:r>
                      <a:endParaRPr lang="cs-CZ" dirty="0">
                        <a:solidFill>
                          <a:schemeClr val="tx1"/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Glycin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5,97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Cyystein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5,02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Alanin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6,01</a:t>
                      </a: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Methionin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5,74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Valin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5,97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Prolin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6,40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Leucin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5,98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Asparagová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800" b="1" baseline="0" dirty="0" err="1" smtClean="0">
                          <a:solidFill>
                            <a:schemeClr val="tx1"/>
                          </a:solidFill>
                        </a:rPr>
                        <a:t>kys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2,98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Isoleucin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5,94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Asparagin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5,41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Serin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5,68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Glutamová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kys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3,22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Threonin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5,64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Glutamin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5,65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Fenylalanin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5,48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Histidin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7,59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</a:rPr>
                        <a:t>Tyrosin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5,66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Arginin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10,76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Tryptofan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5,89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Lysin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9,59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969368" y="548680"/>
            <a:ext cx="5050904" cy="866360"/>
          </a:xfrm>
        </p:spPr>
        <p:txBody>
          <a:bodyPr>
            <a:normAutofit/>
          </a:bodyPr>
          <a:lstStyle/>
          <a:p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124744"/>
            <a:ext cx="46863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" y="1268760"/>
            <a:ext cx="4546848" cy="4536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u="sng" dirty="0" smtClean="0"/>
              <a:t>Co lze vyčíst z titrační křivky ? </a:t>
            </a:r>
          </a:p>
          <a:p>
            <a:r>
              <a:rPr lang="cs-CZ" dirty="0" err="1" smtClean="0"/>
              <a:t>pKa</a:t>
            </a:r>
            <a:r>
              <a:rPr lang="cs-CZ" dirty="0" smtClean="0"/>
              <a:t> (</a:t>
            </a:r>
            <a:r>
              <a:rPr lang="cs-CZ" dirty="0" err="1" smtClean="0"/>
              <a:t>konstany</a:t>
            </a:r>
            <a:r>
              <a:rPr lang="cs-CZ" dirty="0" smtClean="0"/>
              <a:t> acidity) jednotlivých </a:t>
            </a:r>
            <a:r>
              <a:rPr lang="cs-CZ" dirty="0" err="1" smtClean="0"/>
              <a:t>ionizovatelných</a:t>
            </a:r>
            <a:r>
              <a:rPr lang="cs-CZ" dirty="0" smtClean="0"/>
              <a:t> charakteristických skupin.</a:t>
            </a:r>
          </a:p>
          <a:p>
            <a:r>
              <a:rPr lang="cs-CZ" dirty="0" smtClean="0"/>
              <a:t>počet oblastí, kde se roztok </a:t>
            </a:r>
            <a:r>
              <a:rPr lang="cs-CZ" dirty="0" err="1" smtClean="0"/>
              <a:t>Amk</a:t>
            </a:r>
            <a:r>
              <a:rPr lang="cs-CZ" dirty="0" smtClean="0"/>
              <a:t>  chová jako pufr syn. ústojný roztok(zde 2). </a:t>
            </a:r>
          </a:p>
          <a:p>
            <a:r>
              <a:rPr lang="cs-CZ" dirty="0" smtClean="0"/>
              <a:t>vztah závislosti celkového náboje AK na pH okolí.</a:t>
            </a:r>
          </a:p>
          <a:p>
            <a:r>
              <a:rPr lang="cs-CZ" dirty="0" smtClean="0"/>
              <a:t>pH isoelektrického bodu.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83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Titrační křivky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3063" y="5731718"/>
            <a:ext cx="3781425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23528" y="5589240"/>
          <a:ext cx="4422684" cy="1152128"/>
        </p:xfrm>
        <a:graphic>
          <a:graphicData uri="http://schemas.openxmlformats.org/presentationml/2006/ole">
            <p:oleObj spid="_x0000_s20481" name="Rovnice" r:id="rId5" imgW="1511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</TotalTime>
  <Words>476</Words>
  <Application>Microsoft Office PowerPoint</Application>
  <PresentationFormat>Předvádění na obrazovce (4:3)</PresentationFormat>
  <Paragraphs>115</Paragraphs>
  <Slides>11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Tok</vt:lpstr>
      <vt:lpstr>ChemSketch</vt:lpstr>
      <vt:lpstr>Rovnice</vt:lpstr>
      <vt:lpstr>Snímek 1</vt:lpstr>
      <vt:lpstr>AMINOKYSELINY I</vt:lpstr>
      <vt:lpstr>Struktura AMINOKYSELIN</vt:lpstr>
      <vt:lpstr>Struktura AMINOKYSELIN</vt:lpstr>
      <vt:lpstr>Struktura AMINOKYSELIN</vt:lpstr>
      <vt:lpstr>Struktura AMINOKYSELIN</vt:lpstr>
      <vt:lpstr>Struktura AMINOKYSELIN</vt:lpstr>
      <vt:lpstr>pI AMINOKYSELIN</vt:lpstr>
      <vt:lpstr>Titrační křivky AMINOKYSELIN</vt:lpstr>
      <vt:lpstr>Titrační křivky AMINOKYSELIN</vt:lpstr>
      <vt:lpstr>Titrační křivky AMINOKYSELIN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13</cp:revision>
  <dcterms:created xsi:type="dcterms:W3CDTF">2014-03-25T17:31:08Z</dcterms:created>
  <dcterms:modified xsi:type="dcterms:W3CDTF">2015-02-12T10:09:45Z</dcterms:modified>
</cp:coreProperties>
</file>