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9" r:id="rId3"/>
    <p:sldId id="257" r:id="rId4"/>
    <p:sldId id="27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EBE5-0B2F-40C7-A425-C141C2FE3D26}" type="datetimeFigureOut">
              <a:rPr lang="cs-CZ" smtClean="0"/>
              <a:pPr/>
              <a:t>13.7.2014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AFDA-C197-40C7-BCC1-4FCF18E4BB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idnes.cz/prozkoumali-jsme-jedinou-cernouhelnou-elektrarnu-v-cesku-pnw-/tec_technika.aspx?c=A070202_122622_tec_technika_rja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niprohlidky.cez.cz/cez-virtualni-prohlidky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>
            <a:normAutofit/>
          </a:bodyPr>
          <a:lstStyle/>
          <a:p>
            <a:r>
              <a:rPr lang="cs-CZ" dirty="0" smtClean="0"/>
              <a:t>KAPITOLA</a:t>
            </a:r>
            <a:br>
              <a:rPr lang="cs-CZ" dirty="0" smtClean="0"/>
            </a:br>
            <a:r>
              <a:rPr lang="cs-CZ" dirty="0" smtClean="0"/>
              <a:t> Střídavý proud v energetice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Výroba střídavého napětí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Vojtěch Beneš 2014</a:t>
            </a:r>
          </a:p>
          <a:p>
            <a:r>
              <a:rPr lang="cs-CZ" dirty="0" smtClean="0"/>
              <a:t>Schémata převzata z učebnice Fyzika pro gymnázia – Elektřina a magnetismus, Lepil a Šedivý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3faze0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12776"/>
            <a:ext cx="9144000" cy="54726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Sdružené napětí</a:t>
            </a:r>
            <a:endParaRPr lang="cs-CZ" dirty="0"/>
          </a:p>
        </p:txBody>
      </p:sp>
      <p:pic>
        <p:nvPicPr>
          <p:cNvPr id="4" name="Obrázek 3" descr="3faze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9144000" cy="5400600"/>
          </a:xfrm>
          <a:prstGeom prst="rect">
            <a:avLst/>
          </a:prstGeom>
        </p:spPr>
      </p:pic>
      <p:pic>
        <p:nvPicPr>
          <p:cNvPr id="5" name="Obrázek 4" descr="3faze0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8FA"/>
              </a:clrFrom>
              <a:clrTo>
                <a:srgbClr val="F8F8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601416"/>
            <a:ext cx="914400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Sdružené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72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= napětí mezi fázovými vodiči (např. mezi L1 a L2)</a:t>
            </a:r>
          </a:p>
          <a:p>
            <a:r>
              <a:rPr lang="cs-CZ" dirty="0" smtClean="0"/>
              <a:t>400 V</a:t>
            </a:r>
          </a:p>
          <a:p>
            <a:r>
              <a:rPr lang="cs-CZ" dirty="0" smtClean="0"/>
              <a:t>pohon výkonných elektromotorů – čerpadlo, okružní pila</a:t>
            </a:r>
            <a:r>
              <a:rPr lang="cs-CZ" smtClean="0"/>
              <a:t>, bruska </a:t>
            </a:r>
            <a:r>
              <a:rPr lang="cs-CZ" dirty="0" smtClean="0"/>
              <a:t>…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1506" name="Picture 2" descr="http://upload.wikimedia.org/wikipedia/commons/e/e0/16A-3P-P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95487"/>
            <a:ext cx="2880320" cy="282510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95936" y="59399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Třífázová vidlice se zemnicím kolíkem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Alternátor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Otáčející se magnet = ROTOR</a:t>
            </a:r>
          </a:p>
          <a:p>
            <a:pPr>
              <a:buNone/>
            </a:pPr>
            <a:r>
              <a:rPr lang="cs-CZ" dirty="0" smtClean="0"/>
              <a:t>	 – nejčastěji cívka napájená </a:t>
            </a:r>
            <a:r>
              <a:rPr lang="cs-CZ" dirty="0" err="1" smtClean="0"/>
              <a:t>ss</a:t>
            </a:r>
            <a:r>
              <a:rPr lang="cs-CZ" dirty="0" smtClean="0"/>
              <a:t> proudem</a:t>
            </a:r>
          </a:p>
          <a:p>
            <a:pPr>
              <a:buNone/>
            </a:pPr>
            <a:r>
              <a:rPr lang="cs-CZ" dirty="0" smtClean="0"/>
              <a:t>	 – na společném hřídeli s turbínou</a:t>
            </a:r>
          </a:p>
          <a:p>
            <a:r>
              <a:rPr lang="cs-CZ" dirty="0" smtClean="0"/>
              <a:t>STATOR – tvořen nepohyblivými cívkami, na nichž se indukuje napětí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oupe turbo-alternateu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7513"/>
            <a:ext cx="8820472" cy="58104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Turboalternátor </a:t>
            </a:r>
            <a:r>
              <a:rPr lang="cs-CZ" smtClean="0"/>
              <a:t>vodní elektrárny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PVE Dlouhé Stráně</a:t>
            </a:r>
            <a:endParaRPr lang="cs-CZ" dirty="0"/>
          </a:p>
        </p:txBody>
      </p:sp>
      <p:pic>
        <p:nvPicPr>
          <p:cNvPr id="28674" name="Picture 2" descr="http://img.ct24.cz/cache/616x411/article/50/4966/496527.jpg?1377084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285" y="1196752"/>
            <a:ext cx="7918171" cy="525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Rozmontovaný alternátor v </a:t>
            </a:r>
            <a:r>
              <a:rPr lang="cs-CZ" dirty="0" err="1" smtClean="0"/>
              <a:t>Dětmarovicích</a:t>
            </a:r>
            <a:endParaRPr lang="cs-CZ" dirty="0"/>
          </a:p>
        </p:txBody>
      </p:sp>
      <p:pic>
        <p:nvPicPr>
          <p:cNvPr id="27656" name="Picture 8" descr="Jak se vyrábí teplo a energie v jediné &amp;ccaron;ernouhelné elektrárn&amp;ecar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93" y="1556792"/>
            <a:ext cx="6513283" cy="432048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60932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hlinkClick r:id="rId3"/>
              </a:rPr>
              <a:t>Technet</a:t>
            </a:r>
            <a:r>
              <a:rPr lang="cs-CZ" dirty="0" smtClean="0">
                <a:hlinkClick r:id="rId3"/>
              </a:rPr>
              <a:t> - Prozkoumali jsme černouhelnou elektrárnu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Turboalternátor v Temelíně</a:t>
            </a:r>
            <a:endParaRPr lang="cs-CZ" dirty="0"/>
          </a:p>
        </p:txBody>
      </p:sp>
      <p:pic>
        <p:nvPicPr>
          <p:cNvPr id="26626" name="Picture 2" descr="http://www.cez.cz/edee/content/miniencyklopedie/8_miniencyklopedie_elektrina/resources/data_elektrina/vyroba_elektricke_energie/galerie02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700125" cy="427509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835696" y="58052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hlinkClick r:id="rId3"/>
              </a:rPr>
              <a:t>Virtuální prohlídka elektráren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střídavého napětí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Elektromagnetická indukce</a:t>
            </a:r>
          </a:p>
          <a:p>
            <a:r>
              <a:rPr lang="cs-CZ" dirty="0" smtClean="0"/>
              <a:t>Princip alternátoru</a:t>
            </a:r>
          </a:p>
          <a:p>
            <a:r>
              <a:rPr lang="cs-CZ" dirty="0" smtClean="0"/>
              <a:t>Fázové napětí</a:t>
            </a:r>
          </a:p>
          <a:p>
            <a:r>
              <a:rPr lang="cs-CZ" dirty="0" smtClean="0"/>
              <a:t>Trojfázová soustava</a:t>
            </a:r>
          </a:p>
          <a:p>
            <a:r>
              <a:rPr lang="cs-CZ" dirty="0" smtClean="0"/>
              <a:t>Sdružené napětí</a:t>
            </a:r>
          </a:p>
          <a:p>
            <a:r>
              <a:rPr lang="cs-CZ" dirty="0" smtClean="0"/>
              <a:t>Jak vypadá alternátor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střídavého napětí -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rincip = elektromagnetická indukce</a:t>
            </a:r>
          </a:p>
          <a:p>
            <a:r>
              <a:rPr lang="cs-CZ" dirty="0" smtClean="0"/>
              <a:t>mění-li se magnetický indukční tok cívkou, indukuje se na jejích svorkách elektrické napětí</a:t>
            </a:r>
          </a:p>
          <a:p>
            <a:r>
              <a:rPr lang="cs-CZ" dirty="0"/>
              <a:t> </a:t>
            </a:r>
            <a:r>
              <a:rPr lang="cs-CZ" dirty="0" smtClean="0"/>
              <a:t>		     (Faradayův zákon </a:t>
            </a:r>
            <a:r>
              <a:rPr lang="cs-CZ" dirty="0" err="1" smtClean="0"/>
              <a:t>elmag</a:t>
            </a:r>
            <a:r>
              <a:rPr lang="cs-CZ" dirty="0" smtClean="0"/>
              <a:t>. </a:t>
            </a:r>
            <a:r>
              <a:rPr lang="cs-CZ" dirty="0"/>
              <a:t>i</a:t>
            </a:r>
            <a:r>
              <a:rPr lang="cs-CZ" dirty="0" smtClean="0"/>
              <a:t>ndukce)</a:t>
            </a:r>
          </a:p>
          <a:p>
            <a:r>
              <a:rPr lang="cs-CZ" dirty="0" smtClean="0"/>
              <a:t> magnetický indukční tok 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899592" y="3573016"/>
          <a:ext cx="1689844" cy="844922"/>
        </p:xfrm>
        <a:graphic>
          <a:graphicData uri="http://schemas.openxmlformats.org/presentationml/2006/ole">
            <p:oleObj spid="_x0000_s1026" name="Rovnice" r:id="rId3" imgW="787320" imgH="39348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220072" y="4365104"/>
          <a:ext cx="2929826" cy="504056"/>
        </p:xfrm>
        <a:graphic>
          <a:graphicData uri="http://schemas.openxmlformats.org/presentationml/2006/ole">
            <p:oleObj spid="_x0000_s1027" name="Rovnice" r:id="rId4" imgW="1180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řeměna mechanické energie na elektrickou</a:t>
            </a:r>
          </a:p>
          <a:p>
            <a:r>
              <a:rPr lang="cs-CZ" dirty="0" smtClean="0"/>
              <a:t>t</a:t>
            </a:r>
            <a:r>
              <a:rPr lang="cs-CZ" dirty="0" smtClean="0"/>
              <a:t>urboalternátor v elektrárně/alternátor v autě</a:t>
            </a:r>
          </a:p>
          <a:p>
            <a:r>
              <a:rPr lang="cs-CZ" dirty="0" smtClean="0"/>
              <a:t>j</a:t>
            </a:r>
            <a:r>
              <a:rPr lang="cs-CZ" dirty="0" smtClean="0"/>
              <a:t>ednofázový (cívka otáčející se v mg. poli)</a:t>
            </a:r>
          </a:p>
          <a:p>
            <a:r>
              <a:rPr lang="cs-CZ" dirty="0" smtClean="0"/>
              <a:t>trojfázový (tři cívky otočené o 120°)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alternator0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196752"/>
            <a:ext cx="9144000" cy="5613878"/>
          </a:xfrm>
          <a:prstGeom prst="rect">
            <a:avLst/>
          </a:prstGeom>
        </p:spPr>
      </p:pic>
      <p:pic>
        <p:nvPicPr>
          <p:cNvPr id="10" name="Obrázek 9" descr="alternator0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</a:blip>
          <a:srcRect t="12322"/>
          <a:stretch>
            <a:fillRect/>
          </a:stretch>
        </p:blipFill>
        <p:spPr>
          <a:xfrm>
            <a:off x="0" y="1196752"/>
            <a:ext cx="9144000" cy="5616624"/>
          </a:xfrm>
          <a:prstGeom prst="rect">
            <a:avLst/>
          </a:prstGeom>
        </p:spPr>
      </p:pic>
      <p:pic>
        <p:nvPicPr>
          <p:cNvPr id="11" name="Obrázek 10" descr="alternator0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196752"/>
            <a:ext cx="9144000" cy="56886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Trojfázový</a:t>
            </a:r>
            <a:r>
              <a:rPr lang="cs-CZ" dirty="0" smtClean="0"/>
              <a:t> alternátor</a:t>
            </a:r>
            <a:endParaRPr lang="cs-CZ" dirty="0"/>
          </a:p>
        </p:txBody>
      </p:sp>
      <p:pic>
        <p:nvPicPr>
          <p:cNvPr id="8" name="Zástupný symbol pro obsah 7" descr="alternator001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EFEFED"/>
              </a:clrFrom>
              <a:clrTo>
                <a:srgbClr val="EFEFE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6359" y="1166932"/>
            <a:ext cx="9170360" cy="57184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fazovanapeti0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6104" y="2746297"/>
            <a:ext cx="7524328" cy="4067079"/>
          </a:xfrm>
          <a:prstGeom prst="rect">
            <a:avLst/>
          </a:prstGeom>
        </p:spPr>
      </p:pic>
      <p:pic>
        <p:nvPicPr>
          <p:cNvPr id="7" name="Obrázek 6" descr="fazovanapeti0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0080" y="1772816"/>
            <a:ext cx="7740352" cy="5040560"/>
          </a:xfrm>
          <a:prstGeom prst="rect">
            <a:avLst/>
          </a:prstGeom>
        </p:spPr>
      </p:pic>
      <p:pic>
        <p:nvPicPr>
          <p:cNvPr id="9" name="Obrázek 8" descr="fazovanapeti0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568" y="2818305"/>
            <a:ext cx="7740352" cy="39950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Fázové napětí</a:t>
            </a:r>
            <a:br>
              <a:rPr lang="cs-CZ" dirty="0" smtClean="0"/>
            </a:br>
            <a:r>
              <a:rPr lang="cs-CZ" dirty="0" smtClean="0"/>
              <a:t> = indukované napětí na svorkách cívky alternátoru </a:t>
            </a:r>
            <a:endParaRPr lang="cs-CZ" dirty="0"/>
          </a:p>
        </p:txBody>
      </p:sp>
      <p:pic>
        <p:nvPicPr>
          <p:cNvPr id="6" name="Obrázek 5" descr="fazovanapeti0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87624" y="2636912"/>
            <a:ext cx="6552728" cy="288032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7544" y="56612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= </a:t>
            </a:r>
            <a:r>
              <a:rPr lang="cs-CZ" sz="2400" dirty="0" err="1" smtClean="0"/>
              <a:t>U</a:t>
            </a:r>
            <a:r>
              <a:rPr lang="cs-CZ" sz="2400" baseline="-25000" dirty="0" err="1" smtClean="0"/>
              <a:t>M</a:t>
            </a:r>
            <a:r>
              <a:rPr lang="cs-CZ" sz="2400" dirty="0" smtClean="0"/>
              <a:t>.sin(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dirty="0" err="1" smtClean="0"/>
              <a:t>t</a:t>
            </a:r>
            <a:r>
              <a:rPr lang="cs-CZ" sz="2400" dirty="0" smtClean="0"/>
              <a:t>),   u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</a:t>
            </a:r>
            <a:r>
              <a:rPr lang="cs-CZ" sz="2400" dirty="0" err="1" smtClean="0"/>
              <a:t>U</a:t>
            </a:r>
            <a:r>
              <a:rPr lang="cs-CZ" sz="2400" baseline="-25000" dirty="0" err="1" smtClean="0"/>
              <a:t>M</a:t>
            </a:r>
            <a:r>
              <a:rPr lang="cs-CZ" sz="2400" dirty="0" smtClean="0"/>
              <a:t>.sin(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dirty="0" err="1" smtClean="0"/>
              <a:t>t</a:t>
            </a:r>
            <a:r>
              <a:rPr lang="cs-CZ" sz="2400" dirty="0" smtClean="0"/>
              <a:t>–2</a:t>
            </a:r>
            <a:r>
              <a:rPr lang="cs-CZ" sz="2400" dirty="0" smtClean="0">
                <a:latin typeface="Symbol" pitchFamily="18" charset="2"/>
              </a:rPr>
              <a:t>p</a:t>
            </a:r>
            <a:r>
              <a:rPr lang="cs-CZ" sz="2400" dirty="0" smtClean="0"/>
              <a:t>/3),   u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= </a:t>
            </a:r>
            <a:r>
              <a:rPr lang="cs-CZ" sz="2400" dirty="0" err="1" smtClean="0"/>
              <a:t>U</a:t>
            </a:r>
            <a:r>
              <a:rPr lang="cs-CZ" sz="2400" baseline="-25000" dirty="0" err="1" smtClean="0"/>
              <a:t>M</a:t>
            </a:r>
            <a:r>
              <a:rPr lang="cs-CZ" sz="2400" dirty="0" smtClean="0"/>
              <a:t>.sin(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dirty="0" err="1" smtClean="0"/>
              <a:t>t</a:t>
            </a:r>
            <a:r>
              <a:rPr lang="cs-CZ" sz="2400" dirty="0" smtClean="0"/>
              <a:t> – 4</a:t>
            </a:r>
            <a:r>
              <a:rPr lang="cs-CZ" sz="2400" dirty="0" smtClean="0">
                <a:latin typeface="Symbol" pitchFamily="18" charset="2"/>
              </a:rPr>
              <a:t>p</a:t>
            </a:r>
            <a:r>
              <a:rPr lang="cs-CZ" sz="2400" dirty="0" smtClean="0"/>
              <a:t>/3)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faze0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9144000" cy="5325846"/>
          </a:xfrm>
          <a:prstGeom prst="rect">
            <a:avLst/>
          </a:prstGeom>
        </p:spPr>
      </p:pic>
      <p:pic>
        <p:nvPicPr>
          <p:cNvPr id="5" name="Obrázek 4" descr="3faze0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9144000" cy="53285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Jednu svorku cívek zapojíme do společného bodu N (uzemněný = neutrální = nulák)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Trojfázová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Nulovací vodič („nulák“) N</a:t>
            </a:r>
          </a:p>
          <a:p>
            <a:pPr>
              <a:buNone/>
            </a:pPr>
            <a:r>
              <a:rPr lang="cs-CZ" dirty="0" smtClean="0"/>
              <a:t>	– modrá izolace</a:t>
            </a:r>
          </a:p>
          <a:p>
            <a:pPr>
              <a:buNone/>
            </a:pPr>
            <a:r>
              <a:rPr lang="cs-CZ" dirty="0" smtClean="0"/>
              <a:t>	– neutrální (napětí nuláku vůči zemi je 0 V)</a:t>
            </a:r>
          </a:p>
          <a:p>
            <a:pPr>
              <a:buNone/>
            </a:pPr>
            <a:r>
              <a:rPr lang="cs-CZ" dirty="0" smtClean="0"/>
              <a:t>Existují 3 fázové vodiče:</a:t>
            </a:r>
          </a:p>
          <a:p>
            <a:r>
              <a:rPr lang="cs-CZ" dirty="0" smtClean="0"/>
              <a:t>L1 hnědá</a:t>
            </a:r>
          </a:p>
          <a:p>
            <a:r>
              <a:rPr lang="cs-CZ" dirty="0" smtClean="0"/>
              <a:t>L2 černá</a:t>
            </a:r>
          </a:p>
          <a:p>
            <a:r>
              <a:rPr lang="cs-CZ" dirty="0" smtClean="0"/>
              <a:t>L3 šedá</a:t>
            </a:r>
          </a:p>
          <a:p>
            <a:pPr>
              <a:buNone/>
            </a:pPr>
            <a:r>
              <a:rPr lang="cs-CZ" dirty="0" smtClean="0"/>
              <a:t>	– napětí vůči zemi (nuláku) = fázové napětí</a:t>
            </a:r>
          </a:p>
          <a:p>
            <a:pPr>
              <a:buNone/>
            </a:pPr>
            <a:r>
              <a:rPr lang="cs-CZ" dirty="0" smtClean="0"/>
              <a:t>	– fázová napětí L1, L2 a L3 jsou vůči sobě posunutá o 120°</a:t>
            </a:r>
          </a:p>
          <a:p>
            <a:pPr>
              <a:buNone/>
            </a:pPr>
            <a:r>
              <a:rPr lang="cs-CZ" dirty="0" smtClean="0"/>
              <a:t>	– dotyk = smrtelné nebezpečí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Zásuvka</a:t>
            </a:r>
            <a:endParaRPr lang="cs-CZ" dirty="0"/>
          </a:p>
        </p:txBody>
      </p:sp>
      <p:pic>
        <p:nvPicPr>
          <p:cNvPr id="16386" name="Picture 2" descr="http://upload.wikimedia.org/wikipedia/commons/thumb/1/18/Central_european_plug_cs.svg/287px-Central_european_plug_c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256584" cy="249092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71600" y="479715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Fázové napětí  = 230 V (efektivní hodnota)</a:t>
            </a:r>
          </a:p>
          <a:p>
            <a:r>
              <a:rPr lang="cs-CZ" sz="3200" dirty="0" smtClean="0"/>
              <a:t>Frekvence = 50 Hz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209</Words>
  <Application>Microsoft Office PowerPoint</Application>
  <PresentationFormat>Předvádění na obrazovce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Rovnice</vt:lpstr>
      <vt:lpstr>KAPITOLA  Střídavý proud v energetice  Výroba střídavého napětí</vt:lpstr>
      <vt:lpstr>Výroba střídavého napětí</vt:lpstr>
      <vt:lpstr>Výroba střídavého napětí - princip</vt:lpstr>
      <vt:lpstr>Alternátor</vt:lpstr>
      <vt:lpstr>Trojfázový alternátor</vt:lpstr>
      <vt:lpstr>Fázové napětí  = indukované napětí na svorkách cívky alternátoru </vt:lpstr>
      <vt:lpstr>Jednu svorku cívek zapojíme do společného bodu N (uzemněný = neutrální = nulák)</vt:lpstr>
      <vt:lpstr>Trojfázová soustava</vt:lpstr>
      <vt:lpstr>Zásuvka</vt:lpstr>
      <vt:lpstr>Sdružené napětí</vt:lpstr>
      <vt:lpstr>Sdružené napětí</vt:lpstr>
      <vt:lpstr>Alternátor v praxi</vt:lpstr>
      <vt:lpstr>Snímek 13</vt:lpstr>
      <vt:lpstr>Turboalternátor vodní elektrárny</vt:lpstr>
      <vt:lpstr> PVE Dlouhé Stráně</vt:lpstr>
      <vt:lpstr>Rozmontovaný alternátor v Dětmarovicích</vt:lpstr>
      <vt:lpstr>Turboalternátor v Temelíně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Střídavý proud v energetice</dc:title>
  <dc:creator>student</dc:creator>
  <cp:lastModifiedBy>student</cp:lastModifiedBy>
  <cp:revision>44</cp:revision>
  <dcterms:created xsi:type="dcterms:W3CDTF">2014-06-30T06:36:12Z</dcterms:created>
  <dcterms:modified xsi:type="dcterms:W3CDTF">2014-07-13T08:11:29Z</dcterms:modified>
</cp:coreProperties>
</file>